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11"/>
  </p:notesMasterIdLst>
  <p:handoutMasterIdLst>
    <p:handoutMasterId r:id="rId12"/>
  </p:handoutMasterIdLst>
  <p:sldIdLst>
    <p:sldId id="257" r:id="rId2"/>
    <p:sldId id="260" r:id="rId3"/>
    <p:sldId id="259" r:id="rId4"/>
    <p:sldId id="258" r:id="rId5"/>
    <p:sldId id="268" r:id="rId6"/>
    <p:sldId id="269" r:id="rId7"/>
    <p:sldId id="264" r:id="rId8"/>
    <p:sldId id="261" r:id="rId9"/>
    <p:sldId id="267" r:id="rId10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D2D4"/>
    <a:srgbClr val="CA1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94" autoAdjust="0"/>
  </p:normalViewPr>
  <p:slideViewPr>
    <p:cSldViewPr snapToGrid="0" showGuides="1">
      <p:cViewPr varScale="1">
        <p:scale>
          <a:sx n="84" d="100"/>
          <a:sy n="84" d="100"/>
        </p:scale>
        <p:origin x="9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170583" cy="480887"/>
          </a:xfrm>
          <a:prstGeom prst="rect">
            <a:avLst/>
          </a:prstGeom>
        </p:spPr>
        <p:txBody>
          <a:bodyPr vert="horz" lIns="95271" tIns="47635" rIns="95271" bIns="4763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4" y="2"/>
            <a:ext cx="3170583" cy="480887"/>
          </a:xfrm>
          <a:prstGeom prst="rect">
            <a:avLst/>
          </a:prstGeom>
        </p:spPr>
        <p:txBody>
          <a:bodyPr vert="horz" lIns="95271" tIns="47635" rIns="95271" bIns="47635" rtlCol="0"/>
          <a:lstStyle>
            <a:lvl1pPr algn="r">
              <a:defRPr sz="1300"/>
            </a:lvl1pPr>
          </a:lstStyle>
          <a:p>
            <a:fld id="{04D58366-F4FC-4199-81A5-DF4C1DC2F292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20314"/>
            <a:ext cx="3170583" cy="480886"/>
          </a:xfrm>
          <a:prstGeom prst="rect">
            <a:avLst/>
          </a:prstGeom>
        </p:spPr>
        <p:txBody>
          <a:bodyPr vert="horz" lIns="95271" tIns="47635" rIns="95271" bIns="4763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4" y="9120314"/>
            <a:ext cx="3170583" cy="480886"/>
          </a:xfrm>
          <a:prstGeom prst="rect">
            <a:avLst/>
          </a:prstGeom>
        </p:spPr>
        <p:txBody>
          <a:bodyPr vert="horz" lIns="95271" tIns="47635" rIns="95271" bIns="47635" rtlCol="0" anchor="b"/>
          <a:lstStyle>
            <a:lvl1pPr algn="r">
              <a:defRPr sz="1300"/>
            </a:lvl1pPr>
          </a:lstStyle>
          <a:p>
            <a:fld id="{89B71AD9-080E-4F10-AB2D-DFA4E8B0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7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583" cy="480887"/>
          </a:xfrm>
          <a:prstGeom prst="rect">
            <a:avLst/>
          </a:prstGeom>
        </p:spPr>
        <p:txBody>
          <a:bodyPr vert="horz" lIns="95271" tIns="47635" rIns="95271" bIns="4763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3" y="1"/>
            <a:ext cx="3170583" cy="480887"/>
          </a:xfrm>
          <a:prstGeom prst="rect">
            <a:avLst/>
          </a:prstGeom>
        </p:spPr>
        <p:txBody>
          <a:bodyPr vert="horz" lIns="95271" tIns="47635" rIns="95271" bIns="47635" rtlCol="0"/>
          <a:lstStyle>
            <a:lvl1pPr algn="r">
              <a:defRPr sz="1300"/>
            </a:lvl1pPr>
          </a:lstStyle>
          <a:p>
            <a:fld id="{F655A275-2DEA-4866-834A-B9535FBD3841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71" tIns="47635" rIns="95271" bIns="476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4" y="4620474"/>
            <a:ext cx="5850835" cy="3780989"/>
          </a:xfrm>
          <a:prstGeom prst="rect">
            <a:avLst/>
          </a:prstGeom>
        </p:spPr>
        <p:txBody>
          <a:bodyPr vert="horz" lIns="95271" tIns="47635" rIns="95271" bIns="4763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20314"/>
            <a:ext cx="3170583" cy="480886"/>
          </a:xfrm>
          <a:prstGeom prst="rect">
            <a:avLst/>
          </a:prstGeom>
        </p:spPr>
        <p:txBody>
          <a:bodyPr vert="horz" lIns="95271" tIns="47635" rIns="95271" bIns="4763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3" y="9120314"/>
            <a:ext cx="3170583" cy="480886"/>
          </a:xfrm>
          <a:prstGeom prst="rect">
            <a:avLst/>
          </a:prstGeom>
        </p:spPr>
        <p:txBody>
          <a:bodyPr vert="horz" lIns="95271" tIns="47635" rIns="95271" bIns="47635" rtlCol="0" anchor="b"/>
          <a:lstStyle>
            <a:lvl1pPr algn="r">
              <a:defRPr sz="1300"/>
            </a:lvl1pPr>
          </a:lstStyle>
          <a:p>
            <a:fld id="{43A5E336-63D3-46EA-8F70-F97A9FB52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867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5E336-63D3-46EA-8F70-F97A9FB52D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95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5E336-63D3-46EA-8F70-F97A9FB52D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865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5959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E98177-C14D-4991-A36B-603288DA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235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E98177-C14D-4991-A36B-603288DA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57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E98177-C14D-4991-A36B-603288DA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01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E98177-C14D-4991-A36B-603288DA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001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E98177-C14D-4991-A36B-603288DA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194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E98177-C14D-4991-A36B-603288DA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62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E98177-C14D-4991-A36B-603288DA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7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E98177-C14D-4991-A36B-603288DA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E98177-C14D-4991-A36B-603288DA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63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E98177-C14D-4991-A36B-603288DA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73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6096000" cy="6840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0" y="6051451"/>
            <a:ext cx="12192000" cy="826515"/>
            <a:chOff x="0" y="6041110"/>
            <a:chExt cx="12192000" cy="82651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0" t="85936" r="2349" b="3752"/>
            <a:stretch/>
          </p:blipFill>
          <p:spPr>
            <a:xfrm>
              <a:off x="0" y="6041110"/>
              <a:ext cx="5549543" cy="82378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0" t="85936" r="2349" b="3752"/>
            <a:stretch/>
          </p:blipFill>
          <p:spPr>
            <a:xfrm>
              <a:off x="2419713" y="6043841"/>
              <a:ext cx="5549543" cy="823784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0" t="85936" r="2349" b="3752"/>
            <a:stretch/>
          </p:blipFill>
          <p:spPr>
            <a:xfrm>
              <a:off x="6642457" y="6043841"/>
              <a:ext cx="5549543" cy="8237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690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1" y="-137697"/>
            <a:ext cx="12192001" cy="6884860"/>
            <a:chOff x="-1" y="-6894"/>
            <a:chExt cx="12192001" cy="688486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4" t="6242" r="48179" b="9642"/>
            <a:stretch/>
          </p:blipFill>
          <p:spPr>
            <a:xfrm>
              <a:off x="5413230" y="-6894"/>
              <a:ext cx="6099208" cy="6864894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-1"/>
              <a:ext cx="6096000" cy="68407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6096000" y="-3447"/>
              <a:ext cx="5416437" cy="6054898"/>
            </a:xfrm>
            <a:prstGeom prst="rect">
              <a:avLst/>
            </a:prstGeom>
            <a:gradFill flip="none" rotWithShape="1">
              <a:gsLst>
                <a:gs pos="56000">
                  <a:schemeClr val="bg1">
                    <a:alpha val="64000"/>
                  </a:schemeClr>
                </a:gs>
                <a:gs pos="100000">
                  <a:schemeClr val="bg1"/>
                </a:gs>
                <a:gs pos="0">
                  <a:schemeClr val="bg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0" y="6051451"/>
              <a:ext cx="12192000" cy="826515"/>
              <a:chOff x="0" y="6041110"/>
              <a:chExt cx="12192000" cy="826515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20" t="85936" r="2349" b="3752"/>
              <a:stretch/>
            </p:blipFill>
            <p:spPr>
              <a:xfrm>
                <a:off x="0" y="6041110"/>
                <a:ext cx="5549543" cy="823784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20" t="85936" r="2349" b="3752"/>
              <a:stretch/>
            </p:blipFill>
            <p:spPr>
              <a:xfrm>
                <a:off x="2419713" y="6043841"/>
                <a:ext cx="5549543" cy="823784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20" t="85936" r="2349" b="3752"/>
              <a:stretch/>
            </p:blipFill>
            <p:spPr>
              <a:xfrm>
                <a:off x="6642457" y="6043841"/>
                <a:ext cx="5549543" cy="823784"/>
              </a:xfrm>
              <a:prstGeom prst="rect">
                <a:avLst/>
              </a:prstGeom>
            </p:spPr>
          </p:pic>
        </p:grp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3" r="2349" b="18917"/>
            <a:stretch/>
          </p:blipFill>
          <p:spPr>
            <a:xfrm>
              <a:off x="-1" y="67378"/>
              <a:ext cx="5862929" cy="6112042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6096000" y="4764504"/>
              <a:ext cx="6096000" cy="1288961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7073834" y="4935967"/>
            <a:ext cx="40907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>
                <a:cs typeface="Arial" panose="020B0604020202020204" pitchFamily="34" charset="0"/>
              </a:rPr>
              <a:t>UNIVERSITY OF MARYLAND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>
                <a:cs typeface="Arial" panose="020B0604020202020204" pitchFamily="34" charset="0"/>
              </a:rPr>
              <a:t>BOARD OF REGENTS FINANCE COMMITTEE</a:t>
            </a:r>
            <a:endParaRPr lang="en-US" altLang="en-US" sz="1400" dirty="0"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cs typeface="Arial" panose="020B0604020202020204" pitchFamily="34" charset="0"/>
              </a:rPr>
              <a:t>November 16, 2017</a:t>
            </a:r>
            <a:endParaRPr lang="en-US" altLang="en-US" sz="1200" dirty="0">
              <a:cs typeface="Arial" panose="020B0604020202020204" pitchFamily="34" charset="0"/>
            </a:endParaRPr>
          </a:p>
        </p:txBody>
      </p:sp>
      <p:sp>
        <p:nvSpPr>
          <p:cNvPr id="13" name="Slide Number Placeholder 1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6589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19967"/>
            <a:ext cx="6184552" cy="6352187"/>
            <a:chOff x="0" y="-1"/>
            <a:chExt cx="6184552" cy="6884861"/>
          </a:xfrm>
        </p:grpSpPr>
        <p:sp>
          <p:nvSpPr>
            <p:cNvPr id="5" name="Rectangle 4"/>
            <p:cNvSpPr/>
            <p:nvPr/>
          </p:nvSpPr>
          <p:spPr>
            <a:xfrm>
              <a:off x="0" y="-1"/>
              <a:ext cx="6096000" cy="68407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4" t="6242" r="48179" b="9642"/>
            <a:stretch/>
          </p:blipFill>
          <p:spPr>
            <a:xfrm>
              <a:off x="0" y="19966"/>
              <a:ext cx="6099208" cy="6864894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0" y="19966"/>
              <a:ext cx="6184552" cy="6864894"/>
            </a:xfrm>
            <a:prstGeom prst="rect">
              <a:avLst/>
            </a:prstGeom>
            <a:gradFill flip="none" rotWithShape="1">
              <a:gsLst>
                <a:gs pos="56000">
                  <a:schemeClr val="bg1">
                    <a:alpha val="64000"/>
                  </a:schemeClr>
                </a:gs>
                <a:gs pos="100000">
                  <a:schemeClr val="bg1"/>
                </a:gs>
                <a:gs pos="0">
                  <a:schemeClr val="bg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6641226" y="718308"/>
            <a:ext cx="4791456" cy="770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Facilities Master Plan</a:t>
            </a:r>
            <a:br>
              <a:rPr lang="en-US" sz="20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2017 – 2030 Update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965731"/>
              </p:ext>
            </p:extLst>
          </p:nvPr>
        </p:nvGraphicFramePr>
        <p:xfrm>
          <a:off x="6096000" y="2032272"/>
          <a:ext cx="5173980" cy="2551158"/>
        </p:xfrm>
        <a:graphic>
          <a:graphicData uri="http://schemas.openxmlformats.org/drawingml/2006/table">
            <a:tbl>
              <a:tblPr/>
              <a:tblGrid>
                <a:gridCol w="2385060"/>
                <a:gridCol w="1306388"/>
                <a:gridCol w="1482532"/>
              </a:tblGrid>
              <a:tr h="423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Fall 2010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Fall 2016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23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Acreage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1,346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1,340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3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Buildings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3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GSF Facilities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14,650,154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15,254,344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3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NASF Facilities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8,275,738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8,599,994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498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NASF Surplus/(Deficit)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(1,712,671)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(1,795,231)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5" name="Slide Number Placeholder 1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3192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3" t="4535" r="4953" b="4691"/>
          <a:stretch/>
        </p:blipFill>
        <p:spPr>
          <a:xfrm>
            <a:off x="1508298" y="91440"/>
            <a:ext cx="4618183" cy="622530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535674" y="160697"/>
            <a:ext cx="4698556" cy="5874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Accomplishments </a:t>
            </a:r>
            <a:br>
              <a:rPr lang="en-US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2012 - 2017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/>
            <a:r>
              <a:rPr lang="en-US" dirty="0" smtClean="0">
                <a:ea typeface="Times New Roman" panose="02020603050405020304" pitchFamily="18" charset="0"/>
                <a:cs typeface="Arial" panose="020B0604020202020204" pitchFamily="34" charset="0"/>
              </a:rPr>
              <a:t>Environmental stewardship initiatives and partnerships: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i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Tree Campus USA </a:t>
            </a:r>
            <a:r>
              <a:rPr lang="en-US" sz="17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recognition for 9 consecutive years</a:t>
            </a:r>
            <a:endParaRPr lang="en-US" sz="17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Joint reforestation projects with the Washington Metropolitan Council of Governments- Anacostia Restoration Partnership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Free-standing </a:t>
            </a:r>
            <a:r>
              <a:rPr lang="en-US" sz="1700" dirty="0">
                <a:ea typeface="Times New Roman" panose="02020603050405020304" pitchFamily="18" charset="0"/>
                <a:cs typeface="Arial" panose="020B0604020202020204" pitchFamily="34" charset="0"/>
              </a:rPr>
              <a:t>bio-retention facilities via </a:t>
            </a:r>
            <a:r>
              <a:rPr lang="en-US" sz="17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grants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On-going </a:t>
            </a:r>
            <a:r>
              <a:rPr lang="en-US" sz="1700" dirty="0">
                <a:ea typeface="Times New Roman" panose="02020603050405020304" pitchFamily="18" charset="0"/>
                <a:cs typeface="Arial" panose="020B0604020202020204" pitchFamily="34" charset="0"/>
              </a:rPr>
              <a:t>restoration of Campus Creek with </a:t>
            </a:r>
            <a:r>
              <a:rPr lang="en-US" sz="17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MD DNR</a:t>
            </a:r>
          </a:p>
          <a:p>
            <a:pPr marR="0" lvl="0"/>
            <a:r>
              <a:rPr lang="en-US" dirty="0" smtClean="0">
                <a:ea typeface="Times New Roman" panose="02020603050405020304" pitchFamily="18" charset="0"/>
                <a:cs typeface="Arial" panose="020B0604020202020204" pitchFamily="34" charset="0"/>
              </a:rPr>
              <a:t>Campus Open Spaces (new and enhanced):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McKeldin</a:t>
            </a:r>
            <a:r>
              <a:rPr lang="en-US" sz="17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Mall – master plan, phase I &amp; phase II restoration and enhancements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Garden of Reflection and Remembrance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>
                <a:ea typeface="Times New Roman" panose="02020603050405020304" pitchFamily="18" charset="0"/>
                <a:cs typeface="Arial" panose="020B0604020202020204" pitchFamily="34" charset="0"/>
              </a:rPr>
              <a:t>Washington Quad </a:t>
            </a:r>
            <a:r>
              <a:rPr lang="en-US" sz="17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Renovation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n-US" sz="17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nvironmental </a:t>
            </a:r>
            <a:r>
              <a:rPr lang="en-US" sz="1700" dirty="0">
                <a:ea typeface="Times New Roman" panose="02020603050405020304" pitchFamily="18" charset="0"/>
                <a:cs typeface="Arial" panose="020B0604020202020204" pitchFamily="34" charset="0"/>
              </a:rPr>
              <a:t>site design (ESD) for all new building </a:t>
            </a:r>
            <a:r>
              <a:rPr lang="en-US" sz="17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projects</a:t>
            </a:r>
            <a:endParaRPr lang="en-US" sz="17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8177-C14D-4991-A36B-603288DA878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270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" t="2133" r="3526" b="1466"/>
          <a:stretch/>
        </p:blipFill>
        <p:spPr>
          <a:xfrm>
            <a:off x="1496011" y="63804"/>
            <a:ext cx="4657901" cy="62364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297930" y="63804"/>
            <a:ext cx="5509259" cy="2575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Accomplishments </a:t>
            </a:r>
            <a:br>
              <a:rPr lang="en-U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2012 – 2017</a:t>
            </a: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ea typeface="Times New Roman" panose="02020603050405020304" pitchFamily="18" charset="0"/>
                <a:cs typeface="Arial" panose="020B0604020202020204" pitchFamily="34" charset="0"/>
              </a:rPr>
              <a:t>Buildings and Infrastructure:</a:t>
            </a: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marR="0" lvl="0" indent="-28575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ea typeface="Times New Roman" panose="02020603050405020304" pitchFamily="18" charset="0"/>
                <a:cs typeface="Arial" panose="020B0604020202020204" pitchFamily="34" charset="0"/>
              </a:rPr>
              <a:t>Completed 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55 projects: new construction, renovation, renovation, transportation and demolition of obsolescent </a:t>
            </a:r>
            <a:r>
              <a:rPr lang="en-US" dirty="0" smtClean="0">
                <a:ea typeface="Times New Roman" panose="02020603050405020304" pitchFamily="18" charset="0"/>
                <a:cs typeface="Arial" panose="020B0604020202020204" pitchFamily="34" charset="0"/>
              </a:rPr>
              <a:t>buildings</a:t>
            </a:r>
          </a:p>
          <a:p>
            <a:pPr marL="285750" marR="0" lvl="0" indent="-28575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ea typeface="Times New Roman" panose="02020603050405020304" pitchFamily="18" charset="0"/>
                <a:cs typeface="Arial" panose="020B0604020202020204" pitchFamily="34" charset="0"/>
              </a:rPr>
              <a:t>Major new 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dirty="0" smtClean="0">
                <a:ea typeface="Times New Roman" panose="02020603050405020304" pitchFamily="18" charset="0"/>
                <a:cs typeface="Arial" panose="020B0604020202020204" pitchFamily="34" charset="0"/>
              </a:rPr>
              <a:t>ampus facilities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76853"/>
              </p:ext>
            </p:extLst>
          </p:nvPr>
        </p:nvGraphicFramePr>
        <p:xfrm>
          <a:off x="6918959" y="2687658"/>
          <a:ext cx="4362451" cy="2969627"/>
        </p:xfrm>
        <a:graphic>
          <a:graphicData uri="http://schemas.openxmlformats.org/drawingml/2006/table">
            <a:tbl>
              <a:tblPr/>
              <a:tblGrid>
                <a:gridCol w="2858718"/>
                <a:gridCol w="1503733"/>
              </a:tblGrid>
              <a:tr h="318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Physical Sciences Complex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Prince Frederick Hall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916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Edward St. John Learning &amp; Teaching Center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$115M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A. James Clark Hall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8374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Brendan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Iribe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Center for Computer Science &amp;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Innovation*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New Cole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Fieldhouse*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581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847M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44639" y="5692140"/>
            <a:ext cx="4636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*Under construction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8177-C14D-4991-A36B-603288DA878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8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" t="2133" r="3526" b="1466"/>
          <a:stretch/>
        </p:blipFill>
        <p:spPr>
          <a:xfrm>
            <a:off x="1496011" y="63804"/>
            <a:ext cx="4657901" cy="62364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78549" y="63804"/>
            <a:ext cx="4698556" cy="770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Accomplishments </a:t>
            </a:r>
            <a:br>
              <a:rPr lang="en-U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2012 - 2017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125660"/>
              </p:ext>
            </p:extLst>
          </p:nvPr>
        </p:nvGraphicFramePr>
        <p:xfrm>
          <a:off x="6678548" y="1186656"/>
          <a:ext cx="5071492" cy="3591084"/>
        </p:xfrm>
        <a:graphic>
          <a:graphicData uri="http://schemas.openxmlformats.org/drawingml/2006/table">
            <a:tbl>
              <a:tblPr/>
              <a:tblGrid>
                <a:gridCol w="2059370"/>
                <a:gridCol w="1609621"/>
                <a:gridCol w="1402501"/>
              </a:tblGrid>
              <a:tr h="89803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Projects Completed 2011-2017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GSF  Completed 2011-2017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021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New Construction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1,796,199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61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Renovations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870,251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03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Landscape/ Transportation Improvements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1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Demolitions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126,357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2,792,807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595110" y="5052060"/>
            <a:ext cx="5177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Arial" panose="020B0604020202020204" pitchFamily="34" charset="0"/>
              </a:rPr>
              <a:t>Completed 55 of 97 (57%) projects planned in the 2011-2017 period.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8177-C14D-4991-A36B-603288DA878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482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" t="2133" r="3526" b="1466"/>
          <a:stretch/>
        </p:blipFill>
        <p:spPr>
          <a:xfrm>
            <a:off x="1496011" y="63804"/>
            <a:ext cx="4657901" cy="62364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78549" y="63804"/>
            <a:ext cx="4698556" cy="416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2011 - 2030 Plan Updates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816790"/>
              </p:ext>
            </p:extLst>
          </p:nvPr>
        </p:nvGraphicFramePr>
        <p:xfrm>
          <a:off x="6701408" y="1085824"/>
          <a:ext cx="5071492" cy="3360420"/>
        </p:xfrm>
        <a:graphic>
          <a:graphicData uri="http://schemas.openxmlformats.org/drawingml/2006/table">
            <a:tbl>
              <a:tblPr/>
              <a:tblGrid>
                <a:gridCol w="2059370"/>
                <a:gridCol w="1609621"/>
                <a:gridCol w="1402501"/>
              </a:tblGrid>
              <a:tr h="66737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Projects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Planned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GSF 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Planned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021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New Construction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9,774,163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61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Renovations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3,869,597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03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Landscape/ Transportation Improvements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1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Demolitions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902,782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14,546,542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595110" y="5052060"/>
            <a:ext cx="5177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Arial" panose="020B0604020202020204" pitchFamily="34" charset="0"/>
              </a:rPr>
              <a:t>Updated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8177-C14D-4991-A36B-603288DA878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59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8"/>
          <a:stretch/>
        </p:blipFill>
        <p:spPr>
          <a:xfrm>
            <a:off x="723150" y="602946"/>
            <a:ext cx="4992624" cy="48820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366" y="8973449"/>
            <a:ext cx="1708044" cy="63617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614742" y="602946"/>
            <a:ext cx="5020998" cy="4488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Updated Program Initiatives </a:t>
            </a:r>
            <a:br>
              <a:rPr lang="en-US" sz="20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US" sz="2000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marR="0" lvl="0" indent="-28575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ea typeface="Times New Roman" panose="02020603050405020304" pitchFamily="18" charset="0"/>
                <a:cs typeface="Arial" panose="020B0604020202020204" pitchFamily="34" charset="0"/>
              </a:rPr>
              <a:t>Greater College Park</a:t>
            </a: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ea typeface="Times New Roman" panose="02020603050405020304" pitchFamily="18" charset="0"/>
                <a:cs typeface="Arial" panose="020B0604020202020204" pitchFamily="34" charset="0"/>
              </a:rPr>
              <a:t>$1,000,000,000 in private and public investment to create an innovation and entrepreneurial ecosystem.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ea typeface="Times New Roman" panose="02020603050405020304" pitchFamily="18" charset="0"/>
                <a:cs typeface="Arial" panose="020B0604020202020204" pitchFamily="34" charset="0"/>
              </a:rPr>
              <a:t>Discovery District</a:t>
            </a: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ea typeface="Times New Roman" panose="02020603050405020304" pitchFamily="18" charset="0"/>
                <a:cs typeface="Arial" panose="020B0604020202020204" pitchFamily="34" charset="0"/>
              </a:rPr>
              <a:t>Rebranding of the University’s property east of Baltimore Avenue to better connect our main campus to the research park and areas available for redevelopment.  </a:t>
            </a: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ea typeface="Times New Roman" panose="02020603050405020304" pitchFamily="18" charset="0"/>
                <a:cs typeface="Arial" panose="020B0604020202020204" pitchFamily="34" charset="0"/>
              </a:rPr>
              <a:t>The hub of UMD innovation and entrepreneurial activities.</a:t>
            </a:r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01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6242" r="40713" b="14331"/>
          <a:stretch/>
        </p:blipFill>
        <p:spPr>
          <a:xfrm>
            <a:off x="635507" y="315742"/>
            <a:ext cx="6099048" cy="588251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013447" y="211668"/>
            <a:ext cx="4745145" cy="1729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Future Framework </a:t>
            </a:r>
            <a:br>
              <a:rPr lang="en-U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2017 – 2030</a:t>
            </a: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Land 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se planning for a holistic community:</a:t>
            </a:r>
            <a:endParaRPr lang="en-US" sz="2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6" t="21239" r="13736" b="7332"/>
          <a:stretch/>
        </p:blipFill>
        <p:spPr>
          <a:xfrm>
            <a:off x="6734554" y="1495935"/>
            <a:ext cx="5302929" cy="372329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8177-C14D-4991-A36B-603288DA878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3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1" y="-137697"/>
            <a:ext cx="12192001" cy="6884860"/>
            <a:chOff x="-1" y="-6894"/>
            <a:chExt cx="12192001" cy="688486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4" t="6242" r="48179" b="9642"/>
            <a:stretch/>
          </p:blipFill>
          <p:spPr>
            <a:xfrm>
              <a:off x="5413230" y="-6894"/>
              <a:ext cx="6099208" cy="6864894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-1"/>
              <a:ext cx="6096000" cy="68407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6096000" y="-3447"/>
              <a:ext cx="5416437" cy="6858000"/>
            </a:xfrm>
            <a:prstGeom prst="rect">
              <a:avLst/>
            </a:prstGeom>
            <a:gradFill flip="none" rotWithShape="1">
              <a:gsLst>
                <a:gs pos="56000">
                  <a:schemeClr val="bg1">
                    <a:alpha val="64000"/>
                  </a:schemeClr>
                </a:gs>
                <a:gs pos="100000">
                  <a:schemeClr val="bg1"/>
                </a:gs>
                <a:gs pos="0">
                  <a:schemeClr val="bg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0" y="6051451"/>
              <a:ext cx="12192000" cy="826515"/>
              <a:chOff x="0" y="6041110"/>
              <a:chExt cx="12192000" cy="826515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20" t="85936" r="2349" b="3752"/>
              <a:stretch/>
            </p:blipFill>
            <p:spPr>
              <a:xfrm>
                <a:off x="0" y="6041110"/>
                <a:ext cx="5549543" cy="823784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20" t="85936" r="2349" b="3752"/>
              <a:stretch/>
            </p:blipFill>
            <p:spPr>
              <a:xfrm>
                <a:off x="2419713" y="6043841"/>
                <a:ext cx="5549543" cy="823784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20" t="85936" r="2349" b="3752"/>
              <a:stretch/>
            </p:blipFill>
            <p:spPr>
              <a:xfrm>
                <a:off x="6642457" y="6043841"/>
                <a:ext cx="5549543" cy="823784"/>
              </a:xfrm>
              <a:prstGeom prst="rect">
                <a:avLst/>
              </a:prstGeom>
            </p:spPr>
          </p:pic>
        </p:grp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3" r="2349" b="18917"/>
            <a:stretch/>
          </p:blipFill>
          <p:spPr>
            <a:xfrm>
              <a:off x="-1" y="67378"/>
              <a:ext cx="5862929" cy="6112042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6096000" y="4764504"/>
              <a:ext cx="6096000" cy="1288961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7073834" y="4935967"/>
            <a:ext cx="40907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>
                <a:cs typeface="Arial" panose="020B0604020202020204" pitchFamily="34" charset="0"/>
              </a:rPr>
              <a:t>UNIVERSITY OF MARYLAND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>
                <a:cs typeface="Arial" panose="020B0604020202020204" pitchFamily="34" charset="0"/>
              </a:rPr>
              <a:t>BOARD OF REGENTS FINANCE COMMITTEE</a:t>
            </a:r>
            <a:endParaRPr lang="en-US" altLang="en-US" sz="1400" dirty="0"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cs typeface="Arial" panose="020B0604020202020204" pitchFamily="34" charset="0"/>
              </a:rPr>
              <a:t>November 16, 2017</a:t>
            </a:r>
            <a:endParaRPr lang="en-US" altLang="en-US" sz="1200" dirty="0">
              <a:cs typeface="Arial" panose="020B0604020202020204" pitchFamily="34" charset="0"/>
            </a:endParaRPr>
          </a:p>
        </p:txBody>
      </p:sp>
      <p:sp>
        <p:nvSpPr>
          <p:cNvPr id="13" name="Slide Number Placeholder 1"/>
          <p:cNvSpPr txBox="1">
            <a:spLocks/>
          </p:cNvSpPr>
          <p:nvPr/>
        </p:nvSpPr>
        <p:spPr>
          <a:xfrm>
            <a:off x="8652026" y="624196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751353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1089</TotalTime>
  <Words>194</Words>
  <Application>Microsoft Office PowerPoint</Application>
  <PresentationFormat>Widescreen</PresentationFormat>
  <Paragraphs>111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Maryland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Brownlee, Angela N.</dc:creator>
  <cp:lastModifiedBy>Anne E. Martens</cp:lastModifiedBy>
  <cp:revision>90</cp:revision>
  <cp:lastPrinted>2017-11-15T23:30:43Z</cp:lastPrinted>
  <dcterms:created xsi:type="dcterms:W3CDTF">2017-11-09T15:18:23Z</dcterms:created>
  <dcterms:modified xsi:type="dcterms:W3CDTF">2017-11-15T23:33:00Z</dcterms:modified>
</cp:coreProperties>
</file>