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16"/>
  </p:notesMasterIdLst>
  <p:handoutMasterIdLst>
    <p:handoutMasterId r:id="rId17"/>
  </p:handoutMasterIdLst>
  <p:sldIdLst>
    <p:sldId id="274" r:id="rId2"/>
    <p:sldId id="286" r:id="rId3"/>
    <p:sldId id="265" r:id="rId4"/>
    <p:sldId id="284" r:id="rId5"/>
    <p:sldId id="257" r:id="rId6"/>
    <p:sldId id="267" r:id="rId7"/>
    <p:sldId id="293" r:id="rId8"/>
    <p:sldId id="294" r:id="rId9"/>
    <p:sldId id="289" r:id="rId10"/>
    <p:sldId id="291" r:id="rId11"/>
    <p:sldId id="259" r:id="rId12"/>
    <p:sldId id="296" r:id="rId13"/>
    <p:sldId id="282" r:id="rId14"/>
    <p:sldId id="295" r:id="rId15"/>
  </p:sldIdLst>
  <p:sldSz cx="9144000" cy="6858000" type="screen4x3"/>
  <p:notesSz cx="7010400" cy="9296400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6F60"/>
    <a:srgbClr val="EDF2E4"/>
    <a:srgbClr val="D8D5D2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2292" autoAdjust="0"/>
    <p:restoredTop sz="84624" autoAdjust="0"/>
  </p:normalViewPr>
  <p:slideViewPr>
    <p:cSldViewPr>
      <p:cViewPr varScale="1">
        <p:scale>
          <a:sx n="71" d="100"/>
          <a:sy n="71" d="100"/>
        </p:scale>
        <p:origin x="-12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kolesni\Desktop\Final%20QueryMay2009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kolesni\Desktop\Final%20QueryMay2009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3422744288111538"/>
          <c:y val="7.9178331875182306E-2"/>
          <c:w val="0.67724912510936164"/>
          <c:h val="0.76118802857976131"/>
        </c:manualLayout>
      </c:layout>
      <c:barChart>
        <c:barDir val="col"/>
        <c:grouping val="clustered"/>
        <c:ser>
          <c:idx val="0"/>
          <c:order val="0"/>
          <c:tx>
            <c:strRef>
              <c:f>Graphs!$B$7</c:f>
              <c:strCache>
                <c:ptCount val="1"/>
                <c:pt idx="0">
                  <c:v>DVMT 101</c:v>
                </c:pt>
              </c:strCache>
            </c:strRef>
          </c:tx>
          <c:cat>
            <c:strRef>
              <c:f>Graphs!$C$5:$F$6</c:f>
              <c:strCache>
                <c:ptCount val="4"/>
                <c:pt idx="0">
                  <c:v>Fall 05</c:v>
                </c:pt>
                <c:pt idx="1">
                  <c:v>Fall 06</c:v>
                </c:pt>
                <c:pt idx="2">
                  <c:v>Fall 07</c:v>
                </c:pt>
                <c:pt idx="3">
                  <c:v>Fall 08</c:v>
                </c:pt>
              </c:strCache>
            </c:strRef>
          </c:cat>
          <c:val>
            <c:numRef>
              <c:f>Graphs!$C$7:$F$7</c:f>
              <c:numCache>
                <c:formatCode>General</c:formatCode>
                <c:ptCount val="4"/>
                <c:pt idx="0">
                  <c:v>277</c:v>
                </c:pt>
                <c:pt idx="1">
                  <c:v>336</c:v>
                </c:pt>
                <c:pt idx="2">
                  <c:v>405</c:v>
                </c:pt>
                <c:pt idx="3">
                  <c:v>426</c:v>
                </c:pt>
              </c:numCache>
            </c:numRef>
          </c:val>
        </c:ser>
        <c:ser>
          <c:idx val="1"/>
          <c:order val="1"/>
          <c:tx>
            <c:strRef>
              <c:f>Graphs!$B$8</c:f>
              <c:strCache>
                <c:ptCount val="1"/>
                <c:pt idx="0">
                  <c:v>DVMT 110</c:v>
                </c:pt>
              </c:strCache>
            </c:strRef>
          </c:tx>
          <c:cat>
            <c:strRef>
              <c:f>Graphs!$C$5:$F$6</c:f>
              <c:strCache>
                <c:ptCount val="4"/>
                <c:pt idx="0">
                  <c:v>Fall 05</c:v>
                </c:pt>
                <c:pt idx="1">
                  <c:v>Fall 06</c:v>
                </c:pt>
                <c:pt idx="2">
                  <c:v>Fall 07</c:v>
                </c:pt>
                <c:pt idx="3">
                  <c:v>Fall 08</c:v>
                </c:pt>
              </c:strCache>
            </c:strRef>
          </c:cat>
          <c:val>
            <c:numRef>
              <c:f>Graphs!$C$8:$F$8</c:f>
              <c:numCache>
                <c:formatCode>General</c:formatCode>
                <c:ptCount val="4"/>
                <c:pt idx="0">
                  <c:v>103</c:v>
                </c:pt>
                <c:pt idx="1">
                  <c:v>90</c:v>
                </c:pt>
                <c:pt idx="2">
                  <c:v>138</c:v>
                </c:pt>
                <c:pt idx="3">
                  <c:v>163</c:v>
                </c:pt>
              </c:numCache>
            </c:numRef>
          </c:val>
        </c:ser>
        <c:axId val="39726080"/>
        <c:axId val="46174976"/>
      </c:barChart>
      <c:catAx>
        <c:axId val="39726080"/>
        <c:scaling>
          <c:orientation val="minMax"/>
        </c:scaling>
        <c:axPos val="b"/>
        <c:tickLblPos val="nextTo"/>
        <c:crossAx val="46174976"/>
        <c:crosses val="autoZero"/>
        <c:auto val="1"/>
        <c:lblAlgn val="ctr"/>
        <c:lblOffset val="100"/>
      </c:catAx>
      <c:valAx>
        <c:axId val="46174976"/>
        <c:scaling>
          <c:orientation val="minMax"/>
        </c:scaling>
        <c:axPos val="l"/>
        <c:majorGridlines/>
        <c:numFmt formatCode="General" sourceLinked="1"/>
        <c:tickLblPos val="nextTo"/>
        <c:crossAx val="39726080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barChart>
        <c:barDir val="col"/>
        <c:grouping val="clustered"/>
        <c:ser>
          <c:idx val="0"/>
          <c:order val="0"/>
          <c:tx>
            <c:strRef>
              <c:f>Graphs!$H$7</c:f>
              <c:strCache>
                <c:ptCount val="1"/>
                <c:pt idx="0">
                  <c:v>DVMT 101</c:v>
                </c:pt>
              </c:strCache>
            </c:strRef>
          </c:tx>
          <c:cat>
            <c:strRef>
              <c:f>Graphs!$I$6:$L$6</c:f>
              <c:strCache>
                <c:ptCount val="4"/>
                <c:pt idx="0">
                  <c:v>Spring 06</c:v>
                </c:pt>
                <c:pt idx="1">
                  <c:v>Spring 07</c:v>
                </c:pt>
                <c:pt idx="2">
                  <c:v>Spring 08</c:v>
                </c:pt>
                <c:pt idx="3">
                  <c:v>Spring 09</c:v>
                </c:pt>
              </c:strCache>
            </c:strRef>
          </c:cat>
          <c:val>
            <c:numRef>
              <c:f>Graphs!$I$7:$L$7</c:f>
              <c:numCache>
                <c:formatCode>General</c:formatCode>
                <c:ptCount val="4"/>
                <c:pt idx="0">
                  <c:v>159</c:v>
                </c:pt>
                <c:pt idx="1">
                  <c:v>242</c:v>
                </c:pt>
                <c:pt idx="2">
                  <c:v>165</c:v>
                </c:pt>
                <c:pt idx="3">
                  <c:v>194</c:v>
                </c:pt>
              </c:numCache>
            </c:numRef>
          </c:val>
        </c:ser>
        <c:ser>
          <c:idx val="1"/>
          <c:order val="1"/>
          <c:tx>
            <c:strRef>
              <c:f>Graphs!$H$8</c:f>
              <c:strCache>
                <c:ptCount val="1"/>
                <c:pt idx="0">
                  <c:v>DVMT 110</c:v>
                </c:pt>
              </c:strCache>
            </c:strRef>
          </c:tx>
          <c:cat>
            <c:strRef>
              <c:f>Graphs!$I$6:$L$6</c:f>
              <c:strCache>
                <c:ptCount val="4"/>
                <c:pt idx="0">
                  <c:v>Spring 06</c:v>
                </c:pt>
                <c:pt idx="1">
                  <c:v>Spring 07</c:v>
                </c:pt>
                <c:pt idx="2">
                  <c:v>Spring 08</c:v>
                </c:pt>
                <c:pt idx="3">
                  <c:v>Spring 09</c:v>
                </c:pt>
              </c:strCache>
            </c:strRef>
          </c:cat>
          <c:val>
            <c:numRef>
              <c:f>Graphs!$I$8:$L$8</c:f>
              <c:numCache>
                <c:formatCode>General</c:formatCode>
                <c:ptCount val="4"/>
                <c:pt idx="0">
                  <c:v>133</c:v>
                </c:pt>
                <c:pt idx="1">
                  <c:v>117</c:v>
                </c:pt>
                <c:pt idx="2">
                  <c:v>170</c:v>
                </c:pt>
                <c:pt idx="3">
                  <c:v>184</c:v>
                </c:pt>
              </c:numCache>
            </c:numRef>
          </c:val>
        </c:ser>
        <c:axId val="36528896"/>
        <c:axId val="36530432"/>
      </c:barChart>
      <c:catAx>
        <c:axId val="36528896"/>
        <c:scaling>
          <c:orientation val="minMax"/>
        </c:scaling>
        <c:axPos val="b"/>
        <c:tickLblPos val="nextTo"/>
        <c:crossAx val="36530432"/>
        <c:crosses val="autoZero"/>
        <c:auto val="1"/>
        <c:lblAlgn val="ctr"/>
        <c:lblOffset val="100"/>
      </c:catAx>
      <c:valAx>
        <c:axId val="36530432"/>
        <c:scaling>
          <c:orientation val="minMax"/>
        </c:scaling>
        <c:axPos val="l"/>
        <c:majorGridlines/>
        <c:numFmt formatCode="General" sourceLinked="1"/>
        <c:tickLblPos val="nextTo"/>
        <c:crossAx val="36528896"/>
        <c:crosses val="autoZero"/>
        <c:crossBetween val="between"/>
      </c:valAx>
    </c:plotArea>
    <c:plotVisOnly val="1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l" defTabSz="931863" eaLnBrk="1" hangingPunct="1">
              <a:defRPr sz="1200" b="0"/>
            </a:lvl1pPr>
          </a:lstStyle>
          <a:p>
            <a:endParaRPr 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 b="0"/>
            </a:lvl1pPr>
          </a:lstStyle>
          <a:p>
            <a:endParaRPr lang="en-US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l" defTabSz="931863" eaLnBrk="1" hangingPunct="1">
              <a:defRPr sz="1200" b="0"/>
            </a:lvl1pPr>
          </a:lstStyle>
          <a:p>
            <a:endParaRPr lang="en-US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 b="0"/>
            </a:lvl1pPr>
          </a:lstStyle>
          <a:p>
            <a:fld id="{F6B19859-06CF-4F05-9969-81BBAD1258B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l" defTabSz="931863" eaLnBrk="1" hangingPunct="1">
              <a:defRPr sz="1200" b="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 b="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l" defTabSz="931863" eaLnBrk="1" hangingPunct="1">
              <a:defRPr sz="1200" b="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 b="0"/>
            </a:lvl1pPr>
          </a:lstStyle>
          <a:p>
            <a:fld id="{B22BFAB0-66D0-4B05-8585-1B73E1F31F3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2BFAB0-66D0-4B05-8585-1B73E1F31F3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2BFAB0-66D0-4B05-8585-1B73E1F31F31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2BFAB0-66D0-4B05-8585-1B73E1F31F31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85434C-D7CB-419E-85CD-613B3D11851B}" type="slidenum">
              <a:rPr lang="en-US"/>
              <a:pPr/>
              <a:t>5</a:t>
            </a:fld>
            <a:endParaRPr lang="en-US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2BFAB0-66D0-4B05-8585-1B73E1F31F31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2BFAB0-66D0-4B05-8585-1B73E1F31F31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0C5BB3-40AC-4F48-AD03-0BEF8F355B7B}" type="slidenum">
              <a:rPr lang="en-US"/>
              <a:pPr/>
              <a:t>11</a:t>
            </a:fld>
            <a:endParaRPr lang="en-US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0C5BB3-40AC-4F48-AD03-0BEF8F355B7B}" type="slidenum">
              <a:rPr lang="en-US"/>
              <a:pPr/>
              <a:t>12</a:t>
            </a:fld>
            <a:endParaRPr lang="en-US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Group 2"/>
          <p:cNvGrpSpPr>
            <a:grpSpLocks/>
          </p:cNvGrpSpPr>
          <p:nvPr/>
        </p:nvGrpSpPr>
        <p:grpSpPr bwMode="auto">
          <a:xfrm>
            <a:off x="381000" y="457200"/>
            <a:ext cx="8397875" cy="5562600"/>
            <a:chOff x="240" y="288"/>
            <a:chExt cx="5290" cy="3504"/>
          </a:xfrm>
        </p:grpSpPr>
        <p:sp>
          <p:nvSpPr>
            <p:cNvPr id="35843" name="Rectangle 3"/>
            <p:cNvSpPr>
              <a:spLocks noChangeArrowheads="1"/>
            </p:cNvSpPr>
            <p:nvPr/>
          </p:nvSpPr>
          <p:spPr bwMode="blackWhite">
            <a:xfrm>
              <a:off x="240" y="288"/>
              <a:ext cx="5290" cy="3504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lang="en-US" sz="2400" b="0">
                <a:latin typeface="Times New Roman" pitchFamily="18" charset="0"/>
              </a:endParaRPr>
            </a:p>
          </p:txBody>
        </p:sp>
        <p:sp>
          <p:nvSpPr>
            <p:cNvPr id="35844" name="Rectangle 4"/>
            <p:cNvSpPr>
              <a:spLocks noChangeArrowheads="1"/>
            </p:cNvSpPr>
            <p:nvPr/>
          </p:nvSpPr>
          <p:spPr bwMode="auto">
            <a:xfrm>
              <a:off x="285" y="336"/>
              <a:ext cx="5184" cy="3408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lang="en-US" sz="2400" b="0">
                <a:latin typeface="Times New Roman" pitchFamily="18" charset="0"/>
              </a:endParaRPr>
            </a:p>
          </p:txBody>
        </p:sp>
        <p:sp>
          <p:nvSpPr>
            <p:cNvPr id="35845" name="Line 5"/>
            <p:cNvSpPr>
              <a:spLocks noChangeShapeType="1"/>
            </p:cNvSpPr>
            <p:nvPr/>
          </p:nvSpPr>
          <p:spPr bwMode="auto">
            <a:xfrm>
              <a:off x="576" y="2256"/>
              <a:ext cx="4608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584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219200" y="838200"/>
            <a:ext cx="6781800" cy="2559050"/>
          </a:xfrm>
        </p:spPr>
        <p:txBody>
          <a:bodyPr anchorCtr="1"/>
          <a:lstStyle>
            <a:lvl1pPr algn="ctr">
              <a:defRPr sz="6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733800"/>
            <a:ext cx="6400800" cy="187325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5848" name="Rectangle 8"/>
          <p:cNvSpPr>
            <a:spLocks noGrp="1" noChangeArrowheads="1"/>
          </p:cNvSpPr>
          <p:nvPr>
            <p:ph type="dt" sz="half" idx="2"/>
          </p:nvPr>
        </p:nvSpPr>
        <p:spPr>
          <a:xfrm>
            <a:off x="536575" y="6248400"/>
            <a:ext cx="2054225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5849" name="Rectangle 9"/>
          <p:cNvSpPr>
            <a:spLocks noGrp="1" noChangeArrowheads="1"/>
          </p:cNvSpPr>
          <p:nvPr>
            <p:ph type="ftr" sz="quarter" idx="3"/>
          </p:nvPr>
        </p:nvSpPr>
        <p:spPr>
          <a:xfrm>
            <a:off x="3251200" y="6248400"/>
            <a:ext cx="2887663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5850" name="Rectangle 10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788150" y="625792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D251648-EE8B-4760-AC41-DAEA9BB120B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D6AF3F-9721-4C15-A4F7-2D9BE4041A1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565AE1-02E5-4373-9700-1293F7B418F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828800"/>
            <a:ext cx="40005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828800"/>
            <a:ext cx="40005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8DE75F-E93B-40C8-9CE5-BFDC8202CC5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29CF88-3816-4CEB-937C-0E6CB958C79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911A95-E1AA-408A-B62D-2935392F9AD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DABD25-FFEF-4E38-802C-145556E5D6F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6339F5-A8FF-4D34-93E9-EFC7A644AB8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4D22BD-E921-4D1E-9D64-3D95F6DD90E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297BAD-FB8A-4A08-9D6D-57437E1FAC4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8450" y="473075"/>
            <a:ext cx="2038350" cy="5394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473075"/>
            <a:ext cx="5962650" cy="5394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59A21D-6EC1-4037-B1A2-34ACEFEF652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Group 2"/>
          <p:cNvGrpSpPr>
            <a:grpSpLocks/>
          </p:cNvGrpSpPr>
          <p:nvPr/>
        </p:nvGrpSpPr>
        <p:grpSpPr bwMode="auto">
          <a:xfrm>
            <a:off x="228600" y="228600"/>
            <a:ext cx="8686800" cy="5943600"/>
            <a:chOff x="144" y="144"/>
            <a:chExt cx="5472" cy="3744"/>
          </a:xfrm>
        </p:grpSpPr>
        <p:sp>
          <p:nvSpPr>
            <p:cNvPr id="34819" name="Rectangle 3"/>
            <p:cNvSpPr>
              <a:spLocks noChangeArrowheads="1"/>
            </p:cNvSpPr>
            <p:nvPr/>
          </p:nvSpPr>
          <p:spPr bwMode="auto">
            <a:xfrm>
              <a:off x="144" y="144"/>
              <a:ext cx="5472" cy="3744"/>
            </a:xfrm>
            <a:prstGeom prst="rect">
              <a:avLst/>
            </a:prstGeom>
            <a:solidFill>
              <a:schemeClr val="bg1"/>
            </a:solidFill>
            <a:ln w="4445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lang="en-US" sz="2400" b="0">
                <a:latin typeface="Times New Roman" pitchFamily="18" charset="0"/>
              </a:endParaRPr>
            </a:p>
          </p:txBody>
        </p:sp>
        <p:sp>
          <p:nvSpPr>
            <p:cNvPr id="34820" name="Rectangle 4"/>
            <p:cNvSpPr>
              <a:spLocks noChangeArrowheads="1"/>
            </p:cNvSpPr>
            <p:nvPr/>
          </p:nvSpPr>
          <p:spPr bwMode="blackWhite">
            <a:xfrm>
              <a:off x="193" y="193"/>
              <a:ext cx="5373" cy="363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lang="en-US" sz="2400" b="0">
                <a:latin typeface="Times New Roman" pitchFamily="18" charset="0"/>
              </a:endParaRPr>
            </a:p>
          </p:txBody>
        </p:sp>
        <p:sp>
          <p:nvSpPr>
            <p:cNvPr id="34821" name="Line 5"/>
            <p:cNvSpPr>
              <a:spLocks noChangeShapeType="1"/>
            </p:cNvSpPr>
            <p:nvPr/>
          </p:nvSpPr>
          <p:spPr bwMode="auto">
            <a:xfrm>
              <a:off x="336" y="1092"/>
              <a:ext cx="5136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482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473075"/>
            <a:ext cx="8153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828800"/>
            <a:ext cx="81534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4824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33400" y="6248400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000" b="0"/>
            </a:lvl1pPr>
          </a:lstStyle>
          <a:p>
            <a:endParaRPr lang="en-US"/>
          </a:p>
        </p:txBody>
      </p:sp>
      <p:sp>
        <p:nvSpPr>
          <p:cNvPr id="34825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385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000" b="0"/>
            </a:lvl1pPr>
          </a:lstStyle>
          <a:p>
            <a:endParaRPr lang="en-US"/>
          </a:p>
        </p:txBody>
      </p:sp>
      <p:sp>
        <p:nvSpPr>
          <p:cNvPr id="34826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000" b="0"/>
            </a:lvl1pPr>
          </a:lstStyle>
          <a:p>
            <a:fld id="{8567E936-52FA-49FA-AB8B-31280C35631B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ftr="0" dt="0"/>
  <p:txStyles>
    <p:titleStyle>
      <a:lvl1pPr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/>
            </a:r>
            <a:br>
              <a:rPr lang="en-US">
                <a:latin typeface="Arial" charset="0"/>
              </a:rPr>
            </a:br>
            <a:endParaRPr lang="en-US">
              <a:latin typeface="Arial" charset="0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3600"/>
              <a:t>Restructure of the Developmental Mathematics Courses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C1D7840C-D6D7-4457-84CA-0ADFAB87949B}" type="slidenum">
              <a:rPr lang="en-US"/>
              <a:pPr/>
              <a:t>1</a:t>
            </a:fld>
            <a:endParaRPr lang="en-US"/>
          </a:p>
        </p:txBody>
      </p:sp>
      <p:pic>
        <p:nvPicPr>
          <p:cNvPr id="40964" name="Picture 4" descr="tulogo_c_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0" y="990600"/>
            <a:ext cx="4038600" cy="2482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rial" charset="0"/>
              </a:rPr>
              <a:t>Outline</a:t>
            </a:r>
            <a:endParaRPr lang="en-US" dirty="0">
              <a:latin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</a:p>
          <a:p>
            <a:r>
              <a:rPr lang="en-US" dirty="0" smtClean="0"/>
              <a:t>Problem</a:t>
            </a:r>
          </a:p>
          <a:p>
            <a:r>
              <a:rPr lang="en-US" dirty="0" smtClean="0"/>
              <a:t>The Process</a:t>
            </a:r>
          </a:p>
          <a:p>
            <a:r>
              <a:rPr lang="en-US" dirty="0" smtClean="0"/>
              <a:t>Case </a:t>
            </a:r>
            <a:r>
              <a:rPr lang="en-US" dirty="0" smtClean="0"/>
              <a:t>Study</a:t>
            </a:r>
            <a:endParaRPr lang="en-US" dirty="0" smtClean="0"/>
          </a:p>
          <a:p>
            <a:r>
              <a:rPr lang="en-US" dirty="0" smtClean="0"/>
              <a:t>Results</a:t>
            </a:r>
          </a:p>
          <a:p>
            <a:r>
              <a:rPr lang="en-US" dirty="0" smtClean="0"/>
              <a:t>Reflection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AF3F-9721-4C15-A4F7-2D9BE4041A1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73075"/>
            <a:ext cx="8153400" cy="822325"/>
          </a:xfrm>
        </p:spPr>
        <p:txBody>
          <a:bodyPr/>
          <a:lstStyle/>
          <a:p>
            <a:pPr algn="ctr"/>
            <a:r>
              <a:rPr lang="en-US" dirty="0">
                <a:latin typeface="Arial" charset="0"/>
              </a:rPr>
              <a:t>Background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None/>
            </a:pPr>
            <a:r>
              <a:rPr lang="en-US" dirty="0" smtClean="0"/>
              <a:t>Redesigned Developmental Mathematics</a:t>
            </a:r>
          </a:p>
          <a:p>
            <a:pPr lvl="1">
              <a:buClr>
                <a:schemeClr val="tx1"/>
              </a:buClr>
            </a:pPr>
            <a:r>
              <a:rPr lang="en-US" dirty="0" smtClean="0"/>
              <a:t>DVMT 101 Elementary Algebra; DVMT 110 Intermediate Algebra</a:t>
            </a:r>
          </a:p>
          <a:p>
            <a:pPr lvl="1">
              <a:buClr>
                <a:schemeClr val="tx1"/>
              </a:buClr>
            </a:pPr>
            <a:r>
              <a:rPr lang="en-US" dirty="0" smtClean="0"/>
              <a:t>Required for students with low SAT and placement exam scores</a:t>
            </a:r>
          </a:p>
          <a:p>
            <a:pPr lvl="1">
              <a:buClr>
                <a:schemeClr val="tx1"/>
              </a:buClr>
            </a:pPr>
            <a:r>
              <a:rPr lang="en-US" dirty="0" smtClean="0"/>
              <a:t>Pass/Fail courses</a:t>
            </a:r>
          </a:p>
          <a:p>
            <a:pPr lvl="1">
              <a:buClr>
                <a:schemeClr val="tx1"/>
              </a:buClr>
            </a:pPr>
            <a:r>
              <a:rPr lang="en-US" dirty="0" smtClean="0"/>
              <a:t>Do not count toward graduation</a:t>
            </a:r>
          </a:p>
          <a:p>
            <a:pPr lvl="1">
              <a:buClr>
                <a:schemeClr val="tx1"/>
              </a:buClr>
            </a:pPr>
            <a:r>
              <a:rPr lang="en-US" dirty="0" smtClean="0"/>
              <a:t>Taught mostly by part-time faculty</a:t>
            </a:r>
          </a:p>
          <a:p>
            <a:pPr>
              <a:buClr>
                <a:schemeClr val="tx1"/>
              </a:buClr>
              <a:buFont typeface="Wingdings" pitchFamily="2" charset="2"/>
              <a:buChar char="q"/>
            </a:pPr>
            <a:endParaRPr lang="en-US" dirty="0"/>
          </a:p>
          <a:p>
            <a:pPr>
              <a:buClr>
                <a:schemeClr val="tx1"/>
              </a:buClr>
              <a:buNone/>
            </a:pPr>
            <a:endParaRPr lang="en-US" dirty="0"/>
          </a:p>
          <a:p>
            <a:pPr>
              <a:buFont typeface="Wingdings" pitchFamily="2" charset="2"/>
              <a:buChar char="q"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5D05-89E9-4D13-9DCA-14DFB18E3739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rial" charset="0"/>
              </a:rPr>
              <a:t>Historic </a:t>
            </a:r>
            <a:r>
              <a:rPr lang="en-US" dirty="0" smtClean="0">
                <a:latin typeface="Arial" charset="0"/>
              </a:rPr>
              <a:t>Pass </a:t>
            </a:r>
            <a:r>
              <a:rPr lang="en-US" dirty="0" smtClean="0">
                <a:latin typeface="Arial" charset="0"/>
              </a:rPr>
              <a:t>R</a:t>
            </a:r>
            <a:r>
              <a:rPr lang="en-US" dirty="0" smtClean="0">
                <a:latin typeface="Arial" charset="0"/>
              </a:rPr>
              <a:t>ates</a:t>
            </a:r>
            <a:endParaRPr lang="en-US" dirty="0">
              <a:latin typeface="Arial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533400" y="2362200"/>
          <a:ext cx="8077200" cy="316766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15440"/>
                <a:gridCol w="1615440"/>
                <a:gridCol w="1615440"/>
                <a:gridCol w="1615440"/>
                <a:gridCol w="1615440"/>
              </a:tblGrid>
              <a:tr h="79022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Spring 2006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Fall 2006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Spring</a:t>
                      </a:r>
                      <a:r>
                        <a:rPr lang="en-US" baseline="0" dirty="0" smtClean="0"/>
                        <a:t> 2007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Fall</a:t>
                      </a:r>
                      <a:r>
                        <a:rPr lang="en-US" baseline="0" dirty="0" smtClean="0"/>
                        <a:t> 2007</a:t>
                      </a:r>
                      <a:endParaRPr lang="en-US" dirty="0"/>
                    </a:p>
                  </a:txBody>
                  <a:tcPr anchor="ctr"/>
                </a:tc>
              </a:tr>
              <a:tr h="1128889">
                <a:tc>
                  <a:txBody>
                    <a:bodyPr/>
                    <a:lstStyle/>
                    <a:p>
                      <a:r>
                        <a:rPr lang="en-US" dirty="0" smtClean="0"/>
                        <a:t>DVMT101</a:t>
                      </a:r>
                    </a:p>
                    <a:p>
                      <a:r>
                        <a:rPr lang="en-US" dirty="0" smtClean="0"/>
                        <a:t>  Pass rate</a:t>
                      </a:r>
                    </a:p>
                    <a:p>
                      <a:r>
                        <a:rPr lang="en-US" dirty="0" smtClean="0"/>
                        <a:t>  Enrollment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76.73%</a:t>
                      </a:r>
                    </a:p>
                    <a:p>
                      <a:pPr algn="ctr"/>
                      <a:r>
                        <a:rPr lang="en-US" dirty="0" smtClean="0"/>
                        <a:t>159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80.06%</a:t>
                      </a:r>
                    </a:p>
                    <a:p>
                      <a:pPr algn="ctr"/>
                      <a:r>
                        <a:rPr lang="en-US" dirty="0" smtClean="0"/>
                        <a:t>336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79.34%</a:t>
                      </a:r>
                    </a:p>
                    <a:p>
                      <a:pPr algn="ctr"/>
                      <a:r>
                        <a:rPr lang="en-US" dirty="0" smtClean="0"/>
                        <a:t>242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81.72%</a:t>
                      </a:r>
                    </a:p>
                    <a:p>
                      <a:pPr algn="ctr"/>
                      <a:r>
                        <a:rPr lang="en-US" dirty="0" smtClean="0"/>
                        <a:t>405</a:t>
                      </a:r>
                      <a:endParaRPr lang="en-US" dirty="0"/>
                    </a:p>
                  </a:txBody>
                  <a:tcPr/>
                </a:tc>
              </a:tr>
              <a:tr h="1128889">
                <a:tc>
                  <a:txBody>
                    <a:bodyPr/>
                    <a:lstStyle/>
                    <a:p>
                      <a:r>
                        <a:rPr lang="en-US" dirty="0" smtClean="0"/>
                        <a:t>DVMT110</a:t>
                      </a:r>
                    </a:p>
                    <a:p>
                      <a:r>
                        <a:rPr lang="en-US" dirty="0" smtClean="0"/>
                        <a:t>  Pass rate</a:t>
                      </a:r>
                    </a:p>
                    <a:p>
                      <a:r>
                        <a:rPr lang="en-US" dirty="0" smtClean="0"/>
                        <a:t>  Enrollment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64.66%</a:t>
                      </a:r>
                    </a:p>
                    <a:p>
                      <a:pPr algn="ctr"/>
                      <a:r>
                        <a:rPr lang="en-US" dirty="0" smtClean="0"/>
                        <a:t>133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62.22%</a:t>
                      </a:r>
                    </a:p>
                    <a:p>
                      <a:pPr algn="ctr"/>
                      <a:r>
                        <a:rPr lang="en-US" dirty="0" smtClean="0"/>
                        <a:t>90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53.84%</a:t>
                      </a:r>
                    </a:p>
                    <a:p>
                      <a:pPr algn="ctr"/>
                      <a:r>
                        <a:rPr lang="en-US" dirty="0" smtClean="0"/>
                        <a:t>117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60.14%</a:t>
                      </a:r>
                    </a:p>
                    <a:p>
                      <a:pPr algn="ctr"/>
                      <a:r>
                        <a:rPr lang="en-US" dirty="0" smtClean="0"/>
                        <a:t>138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AF3F-9721-4C15-A4F7-2D9BE4041A14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73075"/>
            <a:ext cx="8138160" cy="1143000"/>
          </a:xfrm>
        </p:spPr>
        <p:txBody>
          <a:bodyPr/>
          <a:lstStyle/>
          <a:p>
            <a:pPr algn="ctr"/>
            <a:r>
              <a:rPr lang="en-US" dirty="0" smtClean="0">
                <a:latin typeface="Arial" charset="0"/>
              </a:rPr>
              <a:t>Problems</a:t>
            </a:r>
            <a:endParaRPr lang="en-US" sz="3600" i="1" dirty="0">
              <a:latin typeface="Arial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153400" cy="3962400"/>
          </a:xfrm>
        </p:spPr>
        <p:txBody>
          <a:bodyPr/>
          <a:lstStyle/>
          <a:p>
            <a:pPr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600" dirty="0" smtClean="0"/>
              <a:t> Increasing enrollment</a:t>
            </a: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endParaRPr lang="en-US" sz="2600" dirty="0" smtClean="0"/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endParaRPr lang="en-US" sz="2600" dirty="0" smtClean="0"/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endParaRPr lang="en-US" sz="2600" dirty="0" smtClean="0"/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endParaRPr lang="en-US" sz="2600" dirty="0" smtClean="0"/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endParaRPr lang="en-US" sz="2600" dirty="0" smtClean="0"/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endParaRPr lang="en-US" sz="2600" dirty="0" smtClean="0"/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endParaRPr lang="en-US" sz="2600" dirty="0" smtClean="0"/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600" dirty="0" smtClean="0"/>
              <a:t> Length of time to complete DVMT program</a:t>
            </a: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endParaRPr lang="en-US" sz="2800" dirty="0" smtClean="0"/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endParaRPr lang="en-US" sz="2800" dirty="0" smtClean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9D34C-E5E9-4869-834B-13F5A433150D}" type="slidenum">
              <a:rPr lang="en-US"/>
              <a:pPr/>
              <a:t>5</a:t>
            </a:fld>
            <a:endParaRPr lang="en-US" dirty="0"/>
          </a:p>
        </p:txBody>
      </p:sp>
      <p:graphicFrame>
        <p:nvGraphicFramePr>
          <p:cNvPr id="5" name="Chart 4"/>
          <p:cNvGraphicFramePr/>
          <p:nvPr/>
        </p:nvGraphicFramePr>
        <p:xfrm>
          <a:off x="228600" y="2362200"/>
          <a:ext cx="46482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Chart 5"/>
          <p:cNvGraphicFramePr/>
          <p:nvPr/>
        </p:nvGraphicFramePr>
        <p:xfrm>
          <a:off x="4800600" y="2743200"/>
          <a:ext cx="3886200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rial" charset="0"/>
              </a:rPr>
              <a:t>Can We Do It?</a:t>
            </a:r>
            <a:br>
              <a:rPr lang="en-US" dirty="0" smtClean="0">
                <a:latin typeface="Arial" charset="0"/>
              </a:rPr>
            </a:br>
            <a:endParaRPr lang="en-US" sz="3200" dirty="0">
              <a:latin typeface="Arial" charset="0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905000"/>
            <a:ext cx="8001000" cy="3810000"/>
          </a:xfrm>
        </p:spPr>
        <p:txBody>
          <a:bodyPr/>
          <a:lstStyle/>
          <a:p>
            <a:pPr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3200" dirty="0" smtClean="0">
                <a:latin typeface="Arial" charset="0"/>
              </a:rPr>
              <a:t>The Process: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q"/>
            </a:pPr>
            <a:r>
              <a:rPr lang="en-US" sz="2800" dirty="0" smtClean="0"/>
              <a:t>Created redesign task force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q"/>
            </a:pPr>
            <a:r>
              <a:rPr lang="en-US" sz="2800" dirty="0" smtClean="0"/>
              <a:t>Planned for redesign</a:t>
            </a:r>
          </a:p>
          <a:p>
            <a:pPr lvl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q"/>
            </a:pPr>
            <a:r>
              <a:rPr lang="en-US" sz="2400" dirty="0" smtClean="0"/>
              <a:t>Chose textbook and software provider</a:t>
            </a:r>
          </a:p>
          <a:p>
            <a:pPr lvl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q"/>
            </a:pPr>
            <a:r>
              <a:rPr lang="en-US" sz="2400" dirty="0" smtClean="0"/>
              <a:t>Created online component of the course</a:t>
            </a:r>
            <a:endParaRPr lang="en-US" sz="2300" dirty="0" smtClean="0"/>
          </a:p>
          <a:p>
            <a:pPr lvl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q"/>
            </a:pPr>
            <a:endParaRPr lang="en-US" sz="1800" dirty="0" smtClean="0"/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q"/>
            </a:pPr>
            <a:r>
              <a:rPr lang="en-US" sz="2800" dirty="0" smtClean="0"/>
              <a:t>Addressed concerns</a:t>
            </a:r>
            <a:endParaRPr lang="en-US" sz="2800" dirty="0"/>
          </a:p>
          <a:p>
            <a:pPr lvl="1"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endParaRPr lang="en-US" sz="2200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A6858-85C6-439C-A894-D1076486474A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rial" charset="0"/>
              </a:rPr>
              <a:t>Yes </a:t>
            </a:r>
            <a:r>
              <a:rPr lang="en-US" dirty="0" smtClean="0">
                <a:latin typeface="Arial" charset="0"/>
              </a:rPr>
              <a:t>We </a:t>
            </a:r>
            <a:r>
              <a:rPr lang="en-US" dirty="0" smtClean="0">
                <a:latin typeface="Arial" charset="0"/>
              </a:rPr>
              <a:t>C</a:t>
            </a:r>
            <a:r>
              <a:rPr lang="en-US" dirty="0" smtClean="0">
                <a:latin typeface="Arial" charset="0"/>
              </a:rPr>
              <a:t>an</a:t>
            </a:r>
            <a:r>
              <a:rPr lang="en-US" dirty="0" smtClean="0">
                <a:latin typeface="Arial" charset="0"/>
              </a:rPr>
              <a:t>!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Concerns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Instructors vs. technology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Students</a:t>
            </a:r>
          </a:p>
          <a:p>
            <a:pPr lvl="1"/>
            <a:r>
              <a:rPr lang="en-US" dirty="0" smtClean="0"/>
              <a:t>Confusion</a:t>
            </a:r>
          </a:p>
          <a:p>
            <a:pPr lvl="1"/>
            <a:r>
              <a:rPr lang="en-US" dirty="0" smtClean="0"/>
              <a:t>Engagement</a:t>
            </a:r>
          </a:p>
          <a:p>
            <a:pPr lvl="1"/>
            <a:r>
              <a:rPr lang="en-US" dirty="0" smtClean="0"/>
              <a:t>Pass rates</a:t>
            </a:r>
          </a:p>
          <a:p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  Responses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lvl="1"/>
            <a:r>
              <a:rPr lang="en-US" dirty="0" smtClean="0"/>
              <a:t>6 training sessions</a:t>
            </a:r>
          </a:p>
          <a:p>
            <a:pPr lvl="1"/>
            <a:r>
              <a:rPr lang="en-US" dirty="0" smtClean="0"/>
              <a:t>Resource manual</a:t>
            </a:r>
          </a:p>
          <a:p>
            <a:pPr lvl="1"/>
            <a:r>
              <a:rPr lang="en-US" dirty="0" smtClean="0"/>
              <a:t>Standardized reporting</a:t>
            </a:r>
          </a:p>
          <a:p>
            <a:pPr lvl="1">
              <a:lnSpc>
                <a:spcPct val="150000"/>
              </a:lnSpc>
              <a:buNone/>
            </a:pPr>
            <a:endParaRPr lang="en-US" dirty="0" smtClean="0"/>
          </a:p>
          <a:p>
            <a:pPr lvl="1"/>
            <a:r>
              <a:rPr lang="en-US" dirty="0" smtClean="0"/>
              <a:t>Website; registration email</a:t>
            </a:r>
          </a:p>
          <a:p>
            <a:pPr lvl="1"/>
            <a:r>
              <a:rPr lang="en-US" dirty="0" smtClean="0"/>
              <a:t>Welcome email, ULAs</a:t>
            </a:r>
          </a:p>
          <a:p>
            <a:pPr lvl="1"/>
            <a:r>
              <a:rPr lang="en-US" dirty="0" smtClean="0"/>
              <a:t>‘Get-to-work!’ email</a:t>
            </a:r>
          </a:p>
          <a:p>
            <a:pPr lvl="1"/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9CF88-3816-4CEB-937C-0E6CB958C792}" type="slidenum">
              <a:rPr lang="en-US" smtClean="0"/>
              <a:pPr/>
              <a:t>7</a:t>
            </a:fld>
            <a:endParaRPr lang="en-US" dirty="0"/>
          </a:p>
        </p:txBody>
      </p:sp>
      <p:cxnSp>
        <p:nvCxnSpPr>
          <p:cNvPr id="10" name="Straight Connector 9"/>
          <p:cNvCxnSpPr>
            <a:stCxn id="5" idx="1"/>
          </p:cNvCxnSpPr>
          <p:nvPr/>
        </p:nvCxnSpPr>
        <p:spPr bwMode="auto">
          <a:xfrm rot="10800000" flipH="1" flipV="1">
            <a:off x="4645024" y="1854994"/>
            <a:ext cx="3175" cy="408860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rial" charset="0"/>
              </a:rPr>
              <a:t>Yes </a:t>
            </a:r>
            <a:r>
              <a:rPr lang="en-US" dirty="0" smtClean="0">
                <a:latin typeface="Arial" charset="0"/>
              </a:rPr>
              <a:t>We </a:t>
            </a:r>
            <a:r>
              <a:rPr lang="en-US" dirty="0" smtClean="0">
                <a:latin typeface="Arial" charset="0"/>
              </a:rPr>
              <a:t>C</a:t>
            </a:r>
            <a:r>
              <a:rPr lang="en-US" dirty="0" smtClean="0">
                <a:latin typeface="Arial" charset="0"/>
              </a:rPr>
              <a:t>an</a:t>
            </a:r>
            <a:r>
              <a:rPr lang="en-US" dirty="0" smtClean="0">
                <a:latin typeface="Arial" charset="0"/>
              </a:rPr>
              <a:t>!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Concerns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Time to completion</a:t>
            </a:r>
          </a:p>
          <a:p>
            <a:pPr>
              <a:lnSpc>
                <a:spcPct val="150000"/>
              </a:lnSpc>
              <a:buNone/>
            </a:pPr>
            <a:endParaRPr lang="en-US" dirty="0" smtClean="0"/>
          </a:p>
          <a:p>
            <a:r>
              <a:rPr lang="en-US" dirty="0" smtClean="0"/>
              <a:t>Lab facilities</a:t>
            </a:r>
          </a:p>
          <a:p>
            <a:pPr>
              <a:lnSpc>
                <a:spcPct val="150000"/>
              </a:lnSpc>
              <a:buNone/>
            </a:pPr>
            <a:endParaRPr lang="en-US" dirty="0" smtClean="0"/>
          </a:p>
          <a:p>
            <a:r>
              <a:rPr lang="en-US" dirty="0" smtClean="0"/>
              <a:t>Impact of bridge courses</a:t>
            </a:r>
          </a:p>
          <a:p>
            <a:endParaRPr lang="en-US" dirty="0" smtClean="0"/>
          </a:p>
          <a:p>
            <a:endParaRPr lang="en-US" dirty="0" smtClean="0"/>
          </a:p>
          <a:p>
            <a:pPr lvl="1">
              <a:buNone/>
            </a:pP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  Responses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lvl="1"/>
            <a:r>
              <a:rPr lang="en-US" dirty="0" smtClean="0"/>
              <a:t>Created ‘completer course’</a:t>
            </a:r>
          </a:p>
          <a:p>
            <a:pPr lvl="1"/>
            <a:r>
              <a:rPr lang="en-US" dirty="0" smtClean="0"/>
              <a:t>Modified repeat policy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Adapted the project</a:t>
            </a:r>
          </a:p>
          <a:p>
            <a:pPr lvl="1"/>
            <a:r>
              <a:rPr lang="en-US" dirty="0" smtClean="0"/>
              <a:t>University is working on it</a:t>
            </a:r>
          </a:p>
          <a:p>
            <a:pPr lvl="1">
              <a:buNone/>
            </a:pPr>
            <a:endParaRPr lang="en-US" dirty="0" smtClean="0"/>
          </a:p>
          <a:p>
            <a:pPr lvl="1"/>
            <a:r>
              <a:rPr lang="en-US" dirty="0" smtClean="0"/>
              <a:t>Disseminated program information </a:t>
            </a:r>
          </a:p>
          <a:p>
            <a:pPr lvl="1"/>
            <a:r>
              <a:rPr lang="en-US" dirty="0" smtClean="0"/>
              <a:t>Addressed the bridge disaster</a:t>
            </a:r>
          </a:p>
          <a:p>
            <a:pPr lvl="1">
              <a:buNone/>
            </a:pP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9CF88-3816-4CEB-937C-0E6CB958C792}" type="slidenum">
              <a:rPr lang="en-US" smtClean="0"/>
              <a:pPr/>
              <a:t>8</a:t>
            </a:fld>
            <a:endParaRPr lang="en-US"/>
          </a:p>
        </p:txBody>
      </p:sp>
      <p:cxnSp>
        <p:nvCxnSpPr>
          <p:cNvPr id="10" name="Straight Connector 9"/>
          <p:cNvCxnSpPr>
            <a:stCxn id="5" idx="1"/>
          </p:cNvCxnSpPr>
          <p:nvPr/>
        </p:nvCxnSpPr>
        <p:spPr bwMode="auto">
          <a:xfrm rot="10800000" flipH="1" flipV="1">
            <a:off x="4645024" y="1854994"/>
            <a:ext cx="3175" cy="408860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rial" charset="0"/>
              </a:rPr>
              <a:t>Case </a:t>
            </a:r>
            <a:r>
              <a:rPr lang="en-US" dirty="0" smtClean="0">
                <a:latin typeface="Arial" charset="0"/>
              </a:rPr>
              <a:t>Study</a:t>
            </a:r>
            <a:r>
              <a:rPr lang="en-US" dirty="0" smtClean="0">
                <a:latin typeface="Arial" charset="0"/>
              </a:rPr>
              <a:t>: </a:t>
            </a:r>
            <a:br>
              <a:rPr lang="en-US" dirty="0" smtClean="0">
                <a:latin typeface="Arial" charset="0"/>
              </a:rPr>
            </a:br>
            <a:r>
              <a:rPr lang="en-US" dirty="0" smtClean="0">
                <a:latin typeface="Arial" charset="0"/>
              </a:rPr>
              <a:t>Dropping from a Bridge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Bridge courses: </a:t>
            </a:r>
          </a:p>
          <a:p>
            <a:pPr lvl="1">
              <a:buNone/>
            </a:pPr>
            <a:r>
              <a:rPr lang="en-US" dirty="0" smtClean="0"/>
              <a:t>DVMT 110 + a </a:t>
            </a:r>
            <a:r>
              <a:rPr lang="en-US" dirty="0" err="1" smtClean="0"/>
              <a:t>Gen.Ed</a:t>
            </a:r>
            <a:r>
              <a:rPr lang="en-US" dirty="0" smtClean="0"/>
              <a:t>. Course;</a:t>
            </a:r>
          </a:p>
          <a:p>
            <a:pPr lvl="1">
              <a:buNone/>
            </a:pPr>
            <a:r>
              <a:rPr lang="en-US" dirty="0" smtClean="0"/>
              <a:t>Students who do not complete 110 in five weeks drop into a 110 course.</a:t>
            </a:r>
          </a:p>
          <a:p>
            <a:pPr>
              <a:buNone/>
            </a:pPr>
            <a:r>
              <a:rPr lang="en-US" dirty="0" smtClean="0"/>
              <a:t>Problem: </a:t>
            </a:r>
          </a:p>
          <a:p>
            <a:pPr lvl="1">
              <a:buNone/>
            </a:pPr>
            <a:r>
              <a:rPr lang="en-US" dirty="0" smtClean="0"/>
              <a:t>Spring 07: 17 moved, 1 passed </a:t>
            </a:r>
          </a:p>
          <a:p>
            <a:pPr lvl="1">
              <a:buNone/>
            </a:pPr>
            <a:r>
              <a:rPr lang="en-US" dirty="0" smtClean="0"/>
              <a:t>Fall 07:      22 moved, 2 passed </a:t>
            </a:r>
          </a:p>
          <a:p>
            <a:pPr lvl="1">
              <a:buNone/>
            </a:pPr>
            <a:r>
              <a:rPr lang="en-US" dirty="0" smtClean="0"/>
              <a:t>Spring 08: 19 moved, 5 passed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AF3F-9721-4C15-A4F7-2D9BE4041A14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rial" charset="0"/>
              </a:rPr>
              <a:t>Case </a:t>
            </a:r>
            <a:r>
              <a:rPr lang="en-US" dirty="0" smtClean="0">
                <a:latin typeface="Arial" charset="0"/>
              </a:rPr>
              <a:t>Study</a:t>
            </a:r>
            <a:r>
              <a:rPr lang="en-US" dirty="0" smtClean="0">
                <a:latin typeface="Arial" charset="0"/>
              </a:rPr>
              <a:t>: </a:t>
            </a:r>
            <a:br>
              <a:rPr lang="en-US" dirty="0" smtClean="0">
                <a:latin typeface="Arial" charset="0"/>
              </a:rPr>
            </a:br>
            <a:r>
              <a:rPr lang="en-US" dirty="0" smtClean="0">
                <a:latin typeface="Arial" charset="0"/>
              </a:rPr>
              <a:t>Dropping from a Bridge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Solution: </a:t>
            </a:r>
          </a:p>
          <a:p>
            <a:pPr lvl="1">
              <a:buNone/>
            </a:pPr>
            <a:r>
              <a:rPr lang="en-US" dirty="0" smtClean="0"/>
              <a:t>Contact the students who drop</a:t>
            </a:r>
          </a:p>
          <a:p>
            <a:pPr lvl="1">
              <a:buNone/>
            </a:pPr>
            <a:r>
              <a:rPr lang="en-US" dirty="0" smtClean="0"/>
              <a:t>Provide a tutor for such students (Fall 08)</a:t>
            </a:r>
          </a:p>
          <a:p>
            <a:pPr>
              <a:buNone/>
            </a:pPr>
            <a:r>
              <a:rPr lang="en-US" dirty="0" smtClean="0"/>
              <a:t>Results: </a:t>
            </a:r>
          </a:p>
          <a:p>
            <a:pPr lvl="1">
              <a:buNone/>
            </a:pPr>
            <a:r>
              <a:rPr lang="en-US" dirty="0" smtClean="0"/>
              <a:t>Fall 08:     15 moved, 3 passed</a:t>
            </a:r>
          </a:p>
          <a:p>
            <a:pPr lvl="1">
              <a:buNone/>
            </a:pPr>
            <a:r>
              <a:rPr lang="en-US" dirty="0" smtClean="0"/>
              <a:t>Spring 09: 24 moved, 18 passed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AF3F-9721-4C15-A4F7-2D9BE4041A14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rial" charset="0"/>
              </a:rPr>
              <a:t>Results</a:t>
            </a:r>
            <a:endParaRPr lang="en-US" dirty="0">
              <a:latin typeface="Arial" charset="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Wingdings" pitchFamily="2" charset="2"/>
              <a:buNone/>
            </a:pPr>
            <a:endParaRPr lang="en-US" dirty="0"/>
          </a:p>
          <a:p>
            <a:pPr>
              <a:buFont typeface="Wingdings" pitchFamily="2" charset="2"/>
              <a:buNone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04792-67AF-425A-BCF6-A5AF18EE2915}" type="slidenum">
              <a:rPr lang="en-US"/>
              <a:pPr/>
              <a:t>11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/>
          </p:cNvGraphicFramePr>
          <p:nvPr/>
        </p:nvGraphicFramePr>
        <p:xfrm>
          <a:off x="304800" y="2057400"/>
          <a:ext cx="8534400" cy="38049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47800"/>
                <a:gridCol w="990600"/>
                <a:gridCol w="990600"/>
                <a:gridCol w="990600"/>
                <a:gridCol w="1066800"/>
                <a:gridCol w="1600200"/>
                <a:gridCol w="1447800"/>
              </a:tblGrid>
              <a:tr h="105116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Spring 2006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Fall 2006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Spring</a:t>
                      </a:r>
                      <a:r>
                        <a:rPr lang="en-US" baseline="0" dirty="0" smtClean="0"/>
                        <a:t> 2007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Fall</a:t>
                      </a:r>
                      <a:r>
                        <a:rPr lang="en-US" baseline="0" dirty="0" smtClean="0"/>
                        <a:t> 2007</a:t>
                      </a:r>
                      <a:endParaRPr lang="en-US" dirty="0"/>
                    </a:p>
                  </a:txBody>
                  <a:tcPr anchor="ctr">
                    <a:lnR w="381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FF00"/>
                          </a:solidFill>
                        </a:rPr>
                        <a:t>Fall 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rgbClr val="FFFF00"/>
                          </a:solidFill>
                        </a:rPr>
                        <a:t>2008</a:t>
                      </a:r>
                      <a:endParaRPr lang="en-US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FF00"/>
                          </a:solidFill>
                        </a:rPr>
                        <a:t>Spring 2009</a:t>
                      </a:r>
                      <a:endParaRPr lang="en-US" dirty="0">
                        <a:solidFill>
                          <a:srgbClr val="FFFF00"/>
                        </a:solidFill>
                      </a:endParaRPr>
                    </a:p>
                  </a:txBody>
                  <a:tcPr anchor="ctr"/>
                </a:tc>
              </a:tr>
              <a:tr h="1387231">
                <a:tc>
                  <a:txBody>
                    <a:bodyPr/>
                    <a:lstStyle/>
                    <a:p>
                      <a:r>
                        <a:rPr lang="en-US" dirty="0" smtClean="0"/>
                        <a:t>DVMT101</a:t>
                      </a:r>
                    </a:p>
                    <a:p>
                      <a:r>
                        <a:rPr lang="en-US" dirty="0" smtClean="0"/>
                        <a:t>  Pass rate</a:t>
                      </a:r>
                    </a:p>
                    <a:p>
                      <a:r>
                        <a:rPr lang="en-US" dirty="0" smtClean="0"/>
                        <a:t>  Enrollment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76.73%</a:t>
                      </a:r>
                    </a:p>
                    <a:p>
                      <a:pPr algn="ctr"/>
                      <a:r>
                        <a:rPr lang="en-US" dirty="0" smtClean="0"/>
                        <a:t>159</a:t>
                      </a:r>
                    </a:p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D8D5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80.06%</a:t>
                      </a:r>
                    </a:p>
                    <a:p>
                      <a:pPr algn="ctr"/>
                      <a:r>
                        <a:rPr lang="en-US" dirty="0" smtClean="0"/>
                        <a:t>336</a:t>
                      </a:r>
                    </a:p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D8D5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79.34%</a:t>
                      </a:r>
                    </a:p>
                    <a:p>
                      <a:pPr algn="ctr"/>
                      <a:r>
                        <a:rPr lang="en-US" dirty="0" smtClean="0"/>
                        <a:t>242</a:t>
                      </a:r>
                      <a:endParaRPr lang="en-US" dirty="0"/>
                    </a:p>
                  </a:txBody>
                  <a:tcPr>
                    <a:solidFill>
                      <a:srgbClr val="D8D5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81.72%</a:t>
                      </a:r>
                    </a:p>
                    <a:p>
                      <a:pPr algn="ctr"/>
                      <a:r>
                        <a:rPr lang="en-US" dirty="0" smtClean="0"/>
                        <a:t>405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8D5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84.39%</a:t>
                      </a:r>
                    </a:p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426</a:t>
                      </a:r>
                    </a:p>
                    <a:p>
                      <a:pPr algn="ctr"/>
                      <a:endParaRPr lang="en-US" sz="18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73.71%</a:t>
                      </a:r>
                    </a:p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  <a:p>
                      <a:pPr algn="ctr"/>
                      <a:endParaRPr lang="en-US" sz="18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366520">
                <a:tc>
                  <a:txBody>
                    <a:bodyPr/>
                    <a:lstStyle/>
                    <a:p>
                      <a:r>
                        <a:rPr lang="en-US" dirty="0" smtClean="0"/>
                        <a:t>DVMT110</a:t>
                      </a:r>
                    </a:p>
                    <a:p>
                      <a:r>
                        <a:rPr lang="en-US" dirty="0" smtClean="0"/>
                        <a:t>  Pass rate</a:t>
                      </a:r>
                    </a:p>
                    <a:p>
                      <a:r>
                        <a:rPr lang="en-US" dirty="0" smtClean="0"/>
                        <a:t>  Enrollment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64.66%</a:t>
                      </a:r>
                    </a:p>
                    <a:p>
                      <a:pPr algn="ctr"/>
                      <a:r>
                        <a:rPr lang="en-US" dirty="0" smtClean="0"/>
                        <a:t>133</a:t>
                      </a:r>
                      <a:endParaRPr lang="en-US" dirty="0"/>
                    </a:p>
                  </a:txBody>
                  <a:tcPr>
                    <a:solidFill>
                      <a:srgbClr val="EDF2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62.22%</a:t>
                      </a:r>
                    </a:p>
                    <a:p>
                      <a:pPr algn="ctr"/>
                      <a:r>
                        <a:rPr lang="en-US" dirty="0" smtClean="0"/>
                        <a:t>90</a:t>
                      </a:r>
                      <a:endParaRPr lang="en-US" dirty="0"/>
                    </a:p>
                  </a:txBody>
                  <a:tcPr>
                    <a:solidFill>
                      <a:srgbClr val="EDF2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53.84%</a:t>
                      </a:r>
                    </a:p>
                    <a:p>
                      <a:pPr algn="ctr"/>
                      <a:r>
                        <a:rPr lang="en-US" dirty="0" smtClean="0"/>
                        <a:t>117</a:t>
                      </a:r>
                      <a:endParaRPr lang="en-US" dirty="0"/>
                    </a:p>
                  </a:txBody>
                  <a:tcPr>
                    <a:solidFill>
                      <a:srgbClr val="EDF2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60.14%</a:t>
                      </a:r>
                    </a:p>
                    <a:p>
                      <a:pPr algn="ctr"/>
                      <a:r>
                        <a:rPr lang="en-US" dirty="0" smtClean="0"/>
                        <a:t>138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DF2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67.48%</a:t>
                      </a:r>
                    </a:p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  <a:p>
                      <a:pPr algn="ctr"/>
                      <a:endParaRPr lang="en-US" sz="18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75.00%</a:t>
                      </a:r>
                    </a:p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  <a:p>
                      <a:pPr algn="ctr"/>
                      <a:endParaRPr lang="en-US" sz="18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rial" charset="0"/>
              </a:rPr>
              <a:t>Results, “2 for 1”</a:t>
            </a:r>
            <a:endParaRPr lang="en-US" dirty="0">
              <a:latin typeface="Arial" charset="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Wingdings" pitchFamily="2" charset="2"/>
              <a:buNone/>
            </a:pPr>
            <a:endParaRPr lang="en-US" dirty="0"/>
          </a:p>
          <a:p>
            <a:pPr>
              <a:buFont typeface="Wingdings" pitchFamily="2" charset="2"/>
              <a:buNone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04792-67AF-425A-BCF6-A5AF18EE2915}" type="slidenum">
              <a:rPr lang="en-US"/>
              <a:pPr/>
              <a:t>12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/>
          </p:cNvGraphicFramePr>
          <p:nvPr/>
        </p:nvGraphicFramePr>
        <p:xfrm>
          <a:off x="304800" y="2057400"/>
          <a:ext cx="8534400" cy="322592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52600"/>
                <a:gridCol w="990600"/>
                <a:gridCol w="990600"/>
                <a:gridCol w="990600"/>
                <a:gridCol w="1066800"/>
                <a:gridCol w="1295400"/>
                <a:gridCol w="1447800"/>
              </a:tblGrid>
              <a:tr h="116811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Fall 2006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Spring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2007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/>
                        <a:t>Fall 2007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/>
                        <a:t>Spring 2008</a:t>
                      </a:r>
                      <a:endParaRPr lang="en-US" dirty="0"/>
                    </a:p>
                  </a:txBody>
                  <a:tcPr anchor="ctr">
                    <a:lnR w="381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FF00"/>
                          </a:solidFill>
                        </a:rPr>
                        <a:t>Fall 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rgbClr val="FFFF00"/>
                          </a:solidFill>
                        </a:rPr>
                        <a:t>2008</a:t>
                      </a:r>
                      <a:endParaRPr lang="en-US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FF00"/>
                          </a:solidFill>
                        </a:rPr>
                        <a:t>Spring 2009</a:t>
                      </a:r>
                      <a:endParaRPr lang="en-US" dirty="0">
                        <a:solidFill>
                          <a:srgbClr val="FFFF00"/>
                        </a:solidFill>
                      </a:endParaRPr>
                    </a:p>
                  </a:txBody>
                  <a:tcPr anchor="ctr"/>
                </a:tc>
              </a:tr>
              <a:tr h="104169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Pass 101&amp;110</a:t>
                      </a:r>
                    </a:p>
                    <a:p>
                      <a:r>
                        <a:rPr lang="en-US" smtClean="0"/>
                        <a:t> 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152</a:t>
                      </a:r>
                    </a:p>
                  </a:txBody>
                  <a:tcPr>
                    <a:solidFill>
                      <a:srgbClr val="EDF2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92</a:t>
                      </a:r>
                    </a:p>
                  </a:txBody>
                  <a:tcPr>
                    <a:solidFill>
                      <a:srgbClr val="EDF2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198</a:t>
                      </a:r>
                    </a:p>
                  </a:txBody>
                  <a:tcPr>
                    <a:solidFill>
                      <a:srgbClr val="EDF2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46</a:t>
                      </a:r>
                    </a:p>
                  </a:txBody>
                  <a:tcPr>
                    <a:lnR w="381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DF2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>
                    <a:lnL w="381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  <a:p>
                      <a:pPr algn="ctr"/>
                      <a:endParaRPr lang="en-US" sz="18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01612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smtClean="0"/>
                        <a:t>Percent of total enrollment</a:t>
                      </a:r>
                      <a:endParaRPr lang="en-US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45.24%</a:t>
                      </a:r>
                      <a:endParaRPr lang="en-US" dirty="0"/>
                    </a:p>
                  </a:txBody>
                  <a:tcPr>
                    <a:solidFill>
                      <a:srgbClr val="EDF2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38.02%</a:t>
                      </a:r>
                    </a:p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EDF2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48.89%</a:t>
                      </a:r>
                      <a:endParaRPr lang="en-US" dirty="0"/>
                    </a:p>
                  </a:txBody>
                  <a:tcPr>
                    <a:solidFill>
                      <a:srgbClr val="EDF2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28.22%</a:t>
                      </a:r>
                    </a:p>
                    <a:p>
                      <a:pPr algn="ctr"/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DF2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32.63%</a:t>
                      </a:r>
                    </a:p>
                    <a:p>
                      <a:pPr algn="ctr"/>
                      <a:endParaRPr lang="en-US" sz="18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23.71%</a:t>
                      </a:r>
                    </a:p>
                    <a:p>
                      <a:pPr algn="ctr"/>
                      <a:endParaRPr lang="en-US" sz="18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rial" charset="0"/>
              </a:rPr>
              <a:t>Reflection</a:t>
            </a:r>
            <a:endParaRPr lang="en-US" dirty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Continuous assessment of the program</a:t>
            </a:r>
          </a:p>
          <a:p>
            <a:pPr lvl="1"/>
            <a:r>
              <a:rPr lang="en-US" dirty="0" smtClean="0"/>
              <a:t>Curriculum</a:t>
            </a:r>
          </a:p>
          <a:p>
            <a:pPr lvl="1"/>
            <a:r>
              <a:rPr lang="en-US" dirty="0" smtClean="0"/>
              <a:t>Qualitative</a:t>
            </a:r>
          </a:p>
          <a:p>
            <a:pPr lvl="1"/>
            <a:r>
              <a:rPr lang="en-US" dirty="0" smtClean="0"/>
              <a:t>Quantitative</a:t>
            </a:r>
          </a:p>
          <a:p>
            <a:r>
              <a:rPr lang="en-US" dirty="0" smtClean="0"/>
              <a:t>Chain reaction</a:t>
            </a:r>
            <a:endParaRPr lang="en-US" dirty="0"/>
          </a:p>
          <a:p>
            <a:pPr>
              <a:buFont typeface="Wingdings" pitchFamily="2" charset="2"/>
              <a:buNone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FE57F-A3AC-41C7-BC48-154CA0C9656F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AF3F-9721-4C15-A4F7-2D9BE4041A14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POINTS" val="1"/>
  <p:tag name="TIME" val="15"/>
  <p:tag name="QUES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POINTS" val="1"/>
  <p:tag name="TIME" val="15"/>
  <p:tag name="QUES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POINTS" val="1"/>
  <p:tag name="TIME" val="15"/>
  <p:tag name="QUESTION" val="1"/>
</p:tagLst>
</file>

<file path=ppt/theme/theme1.xml><?xml version="1.0" encoding="utf-8"?>
<a:theme xmlns:a="http://schemas.openxmlformats.org/drawingml/2006/main" name="Refined">
  <a:themeElements>
    <a:clrScheme name="Refined 1">
      <a:dk1>
        <a:srgbClr val="666633"/>
      </a:dk1>
      <a:lt1>
        <a:srgbClr val="FFFFFF"/>
      </a:lt1>
      <a:dk2>
        <a:srgbClr val="000000"/>
      </a:dk2>
      <a:lt2>
        <a:srgbClr val="FFFFFF"/>
      </a:lt2>
      <a:accent1>
        <a:srgbClr val="666699"/>
      </a:accent1>
      <a:accent2>
        <a:srgbClr val="990000"/>
      </a:accent2>
      <a:accent3>
        <a:srgbClr val="AAAAAA"/>
      </a:accent3>
      <a:accent4>
        <a:srgbClr val="DADADA"/>
      </a:accent4>
      <a:accent5>
        <a:srgbClr val="B8B8CA"/>
      </a:accent5>
      <a:accent6>
        <a:srgbClr val="8A0000"/>
      </a:accent6>
      <a:hlink>
        <a:srgbClr val="999900"/>
      </a:hlink>
      <a:folHlink>
        <a:srgbClr val="FFFFFF"/>
      </a:folHlink>
    </a:clrScheme>
    <a:fontScheme name="Refined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Refined 1">
        <a:dk1>
          <a:srgbClr val="666633"/>
        </a:dk1>
        <a:lt1>
          <a:srgbClr val="FFFFFF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990000"/>
        </a:accent2>
        <a:accent3>
          <a:srgbClr val="AAAAAA"/>
        </a:accent3>
        <a:accent4>
          <a:srgbClr val="DADADA"/>
        </a:accent4>
        <a:accent5>
          <a:srgbClr val="B8B8CA"/>
        </a:accent5>
        <a:accent6>
          <a:srgbClr val="8A0000"/>
        </a:accent6>
        <a:hlink>
          <a:srgbClr val="9999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2">
        <a:dk1>
          <a:srgbClr val="4D4D4D"/>
        </a:dk1>
        <a:lt1>
          <a:srgbClr val="FFFFFF"/>
        </a:lt1>
        <a:dk2>
          <a:srgbClr val="4A1102"/>
        </a:dk2>
        <a:lt2>
          <a:srgbClr val="FFFFFF"/>
        </a:lt2>
        <a:accent1>
          <a:srgbClr val="CC3300"/>
        </a:accent1>
        <a:accent2>
          <a:srgbClr val="666699"/>
        </a:accent2>
        <a:accent3>
          <a:srgbClr val="B1AAAA"/>
        </a:accent3>
        <a:accent4>
          <a:srgbClr val="DADADA"/>
        </a:accent4>
        <a:accent5>
          <a:srgbClr val="E2ADAA"/>
        </a:accent5>
        <a:accent6>
          <a:srgbClr val="5C5C8A"/>
        </a:accent6>
        <a:hlink>
          <a:srgbClr val="FF99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3">
        <a:dk1>
          <a:srgbClr val="666699"/>
        </a:dk1>
        <a:lt1>
          <a:srgbClr val="FFFFFF"/>
        </a:lt1>
        <a:dk2>
          <a:srgbClr val="400040"/>
        </a:dk2>
        <a:lt2>
          <a:srgbClr val="FFFFFF"/>
        </a:lt2>
        <a:accent1>
          <a:srgbClr val="FFCC00"/>
        </a:accent1>
        <a:accent2>
          <a:srgbClr val="FF3300"/>
        </a:accent2>
        <a:accent3>
          <a:srgbClr val="AFAAAF"/>
        </a:accent3>
        <a:accent4>
          <a:srgbClr val="DADADA"/>
        </a:accent4>
        <a:accent5>
          <a:srgbClr val="FFE2AA"/>
        </a:accent5>
        <a:accent6>
          <a:srgbClr val="E72D00"/>
        </a:accent6>
        <a:hlink>
          <a:srgbClr val="CC99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4">
        <a:dk1>
          <a:srgbClr val="4D4D4D"/>
        </a:dk1>
        <a:lt1>
          <a:srgbClr val="FFFFFF"/>
        </a:lt1>
        <a:dk2>
          <a:srgbClr val="006699"/>
        </a:dk2>
        <a:lt2>
          <a:srgbClr val="CCECFF"/>
        </a:lt2>
        <a:accent1>
          <a:srgbClr val="339966"/>
        </a:accent1>
        <a:accent2>
          <a:srgbClr val="3366FF"/>
        </a:accent2>
        <a:accent3>
          <a:srgbClr val="AAB8CA"/>
        </a:accent3>
        <a:accent4>
          <a:srgbClr val="DADADA"/>
        </a:accent4>
        <a:accent5>
          <a:srgbClr val="ADCAB8"/>
        </a:accent5>
        <a:accent6>
          <a:srgbClr val="2D5CE7"/>
        </a:accent6>
        <a:hlink>
          <a:srgbClr val="33CC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5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FF6600"/>
        </a:accent1>
        <a:accent2>
          <a:srgbClr val="FF9933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ined 6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3300"/>
        </a:accent1>
        <a:accent2>
          <a:srgbClr val="666699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5C5C8A"/>
        </a:accent6>
        <a:hlink>
          <a:srgbClr val="999900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ined 7">
        <a:dk1>
          <a:srgbClr val="000000"/>
        </a:dk1>
        <a:lt1>
          <a:srgbClr val="FFFFFF"/>
        </a:lt1>
        <a:dk2>
          <a:srgbClr val="000066"/>
        </a:dk2>
        <a:lt2>
          <a:srgbClr val="333399"/>
        </a:lt2>
        <a:accent1>
          <a:srgbClr val="3399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8AE7"/>
        </a:accent6>
        <a:hlink>
          <a:srgbClr val="00CCFF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2732</TotalTime>
  <Words>442</Words>
  <Application>Microsoft Office PowerPoint</Application>
  <PresentationFormat>On-screen Show (4:3)</PresentationFormat>
  <Paragraphs>233</Paragraphs>
  <Slides>14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Refined</vt:lpstr>
      <vt:lpstr> </vt:lpstr>
      <vt:lpstr>Outline</vt:lpstr>
      <vt:lpstr>Background</vt:lpstr>
      <vt:lpstr>Historic Pass Rates</vt:lpstr>
      <vt:lpstr>Problems</vt:lpstr>
      <vt:lpstr>Can We Do It? </vt:lpstr>
      <vt:lpstr>Yes We Can!</vt:lpstr>
      <vt:lpstr>Yes We Can!</vt:lpstr>
      <vt:lpstr>Case Study:  Dropping from a Bridge</vt:lpstr>
      <vt:lpstr>Case Study:  Dropping from a Bridge</vt:lpstr>
      <vt:lpstr>Results</vt:lpstr>
      <vt:lpstr>Results, “2 for 1”</vt:lpstr>
      <vt:lpstr>Reflection</vt:lpstr>
      <vt:lpstr>Slide 14</vt:lpstr>
    </vt:vector>
  </TitlesOfParts>
  <Company>Carnegie Mellon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Alexei Kolesnikov</dc:creator>
  <cp:lastModifiedBy>Alexei Kolesnikov</cp:lastModifiedBy>
  <cp:revision>93</cp:revision>
  <dcterms:created xsi:type="dcterms:W3CDTF">2008-05-21T17:44:09Z</dcterms:created>
  <dcterms:modified xsi:type="dcterms:W3CDTF">2009-05-29T02:18:18Z</dcterms:modified>
</cp:coreProperties>
</file>