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5" r:id="rId5"/>
    <p:sldId id="259" r:id="rId6"/>
    <p:sldId id="260" r:id="rId7"/>
    <p:sldId id="261" r:id="rId8"/>
    <p:sldId id="262" r:id="rId9"/>
    <p:sldId id="263" r:id="rId10"/>
    <p:sldId id="264"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6" d="100"/>
          <a:sy n="76" d="100"/>
        </p:scale>
        <p:origin x="-1632" y="-8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2EFF5F4B-40A3-4246-8716-2D0F5EBE53C8}" type="datetimeFigureOut">
              <a:rPr lang="en-US" smtClean="0"/>
              <a:pPr/>
              <a:t>1/16/2012</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A9AEDC73-2D75-4B13-B906-1D9E2E0EEF2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EFF5F4B-40A3-4246-8716-2D0F5EBE53C8}" type="datetimeFigureOut">
              <a:rPr lang="en-US" smtClean="0"/>
              <a:pPr/>
              <a:t>1/16/2012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9AEDC73-2D75-4B13-B906-1D9E2E0EEF21}"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2EFF5F4B-40A3-4246-8716-2D0F5EBE53C8}" type="datetimeFigureOut">
              <a:rPr lang="en-US" smtClean="0"/>
              <a:pPr/>
              <a:t>1/16/2012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9AEDC73-2D75-4B13-B906-1D9E2E0EEF21}"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2EFF5F4B-40A3-4246-8716-2D0F5EBE53C8}" type="datetimeFigureOut">
              <a:rPr lang="en-US" smtClean="0"/>
              <a:pPr/>
              <a:t>1/16/2012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A9AEDC73-2D75-4B13-B906-1D9E2E0EEF21}"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2EFF5F4B-40A3-4246-8716-2D0F5EBE53C8}" type="datetimeFigureOut">
              <a:rPr lang="en-US" smtClean="0"/>
              <a:pPr/>
              <a:t>1/16/2012</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A9AEDC73-2D75-4B13-B906-1D9E2E0EEF2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2EFF5F4B-40A3-4246-8716-2D0F5EBE53C8}" type="datetimeFigureOut">
              <a:rPr lang="en-US" smtClean="0"/>
              <a:pPr/>
              <a:t>1/16/2012</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A9AEDC73-2D75-4B13-B906-1D9E2E0EEF21}"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2EFF5F4B-40A3-4246-8716-2D0F5EBE53C8}" type="datetimeFigureOut">
              <a:rPr lang="en-US" smtClean="0"/>
              <a:pPr/>
              <a:t>1/16/2012</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A9AEDC73-2D75-4B13-B906-1D9E2E0EEF2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2EFF5F4B-40A3-4246-8716-2D0F5EBE53C8}" type="datetimeFigureOut">
              <a:rPr lang="en-US" smtClean="0"/>
              <a:pPr/>
              <a:t>1/16/2012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A9AEDC73-2D75-4B13-B906-1D9E2E0EEF2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2EFF5F4B-40A3-4246-8716-2D0F5EBE53C8}" type="datetimeFigureOut">
              <a:rPr lang="en-US" smtClean="0"/>
              <a:pPr/>
              <a:t>1/16/2012</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A9AEDC73-2D75-4B13-B906-1D9E2E0EEF21}"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EFF5F4B-40A3-4246-8716-2D0F5EBE53C8}" type="datetimeFigureOut">
              <a:rPr lang="en-US" smtClean="0"/>
              <a:pPr/>
              <a:t>1/16/2012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9AEDC73-2D75-4B13-B906-1D9E2E0EEF2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EFF5F4B-40A3-4246-8716-2D0F5EBE53C8}" type="datetimeFigureOut">
              <a:rPr lang="en-US" smtClean="0"/>
              <a:pPr/>
              <a:t>1/16/2012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9AEDC73-2D75-4B13-B906-1D9E2E0EEF2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2EFF5F4B-40A3-4246-8716-2D0F5EBE53C8}" type="datetimeFigureOut">
              <a:rPr lang="en-US" smtClean="0"/>
              <a:pPr/>
              <a:t>1/16/2012</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A9AEDC73-2D75-4B13-B906-1D9E2E0EEF2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5400" cap="small" dirty="0" smtClean="0"/>
              <a:t>Student Learning </a:t>
            </a:r>
            <a:br>
              <a:rPr lang="en-US" sz="5400" cap="small" dirty="0" smtClean="0"/>
            </a:br>
            <a:r>
              <a:rPr lang="en-US" sz="5400" cap="small" dirty="0" smtClean="0"/>
              <a:t>Outcomes Assessment</a:t>
            </a:r>
            <a:endParaRPr lang="en-US" sz="5400" cap="small" dirty="0"/>
          </a:p>
        </p:txBody>
      </p:sp>
      <p:sp>
        <p:nvSpPr>
          <p:cNvPr id="3" name="Subtitle 2"/>
          <p:cNvSpPr>
            <a:spLocks noGrp="1"/>
          </p:cNvSpPr>
          <p:nvPr>
            <p:ph type="subTitle" idx="1"/>
          </p:nvPr>
        </p:nvSpPr>
        <p:spPr/>
        <p:txBody>
          <a:bodyPr>
            <a:normAutofit fontScale="92500" lnSpcReduction="10000"/>
          </a:bodyPr>
          <a:lstStyle/>
          <a:p>
            <a:r>
              <a:rPr lang="en-US" dirty="0" smtClean="0"/>
              <a:t>What Behaviors Indicate a Student is Meeting Course Goals and Objectives?</a:t>
            </a:r>
          </a:p>
          <a:p>
            <a:r>
              <a:rPr lang="en-US" dirty="0" smtClean="0"/>
              <a:t>“Indicators”</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752600"/>
            <a:ext cx="8229600" cy="4419600"/>
          </a:xfrm>
        </p:spPr>
        <p:txBody>
          <a:bodyPr>
            <a:normAutofit fontScale="92500" lnSpcReduction="10000"/>
          </a:bodyPr>
          <a:lstStyle/>
          <a:p>
            <a:r>
              <a:rPr lang="en-US" dirty="0" smtClean="0"/>
              <a:t>“At </a:t>
            </a:r>
            <a:r>
              <a:rPr lang="en-US" dirty="0" smtClean="0"/>
              <a:t>the end of this course the student will be able to</a:t>
            </a:r>
            <a:r>
              <a:rPr lang="en-US" dirty="0" smtClean="0"/>
              <a:t>……”</a:t>
            </a:r>
            <a:endParaRPr lang="en-US" dirty="0" smtClean="0"/>
          </a:p>
          <a:p>
            <a:pPr lvl="1"/>
            <a:r>
              <a:rPr lang="en-US" sz="2400" dirty="0" smtClean="0"/>
              <a:t>Qualitative and Quantitative</a:t>
            </a:r>
          </a:p>
          <a:p>
            <a:pPr lvl="2"/>
            <a:r>
              <a:rPr lang="en-US" sz="2400" b="1" dirty="0" smtClean="0"/>
              <a:t>Direct Measures </a:t>
            </a:r>
            <a:r>
              <a:rPr lang="en-US" sz="2400" dirty="0" smtClean="0"/>
              <a:t>– exams, papers, projects, appropriate use of formulas, etc</a:t>
            </a:r>
          </a:p>
          <a:p>
            <a:pPr lvl="2"/>
            <a:r>
              <a:rPr lang="en-US" sz="2400" b="1" dirty="0" smtClean="0"/>
              <a:t>Indirect Measures </a:t>
            </a:r>
            <a:r>
              <a:rPr lang="en-US" sz="2400" dirty="0" smtClean="0"/>
              <a:t>– asking students how well they thought they learned; tracking their performance in sequential courses</a:t>
            </a:r>
          </a:p>
          <a:p>
            <a:pPr lvl="2">
              <a:buNone/>
            </a:pPr>
            <a:endParaRPr lang="en-US" dirty="0" smtClean="0"/>
          </a:p>
          <a:p>
            <a:r>
              <a:rPr lang="en-US" dirty="0" smtClean="0"/>
              <a:t>Faculty need to agree on indicators</a:t>
            </a:r>
          </a:p>
          <a:p>
            <a:pPr lvl="1"/>
            <a:r>
              <a:rPr lang="en-US" sz="2400" dirty="0" smtClean="0"/>
              <a:t>Work sampling: indicators are not proof but they are rich  information that are signs of achieving an </a:t>
            </a:r>
            <a:r>
              <a:rPr lang="en-US" sz="2400" dirty="0" smtClean="0"/>
              <a:t>outcome</a:t>
            </a:r>
            <a:endParaRPr lang="en-US" sz="2400" dirty="0" smtClean="0"/>
          </a:p>
        </p:txBody>
      </p:sp>
      <p:sp>
        <p:nvSpPr>
          <p:cNvPr id="2" name="Title 1"/>
          <p:cNvSpPr>
            <a:spLocks noGrp="1"/>
          </p:cNvSpPr>
          <p:nvPr>
            <p:ph type="title"/>
          </p:nvPr>
        </p:nvSpPr>
        <p:spPr>
          <a:xfrm>
            <a:off x="457200" y="304800"/>
            <a:ext cx="8229600" cy="1143000"/>
          </a:xfrm>
        </p:spPr>
        <p:txBody>
          <a:bodyPr>
            <a:noAutofit/>
          </a:bodyPr>
          <a:lstStyle/>
          <a:p>
            <a:pPr algn="ctr"/>
            <a:r>
              <a:rPr lang="en-US" sz="3400" cap="small" dirty="0" smtClean="0"/>
              <a:t>Student Learning Outcomes Assessment </a:t>
            </a:r>
            <a:r>
              <a:rPr lang="en-US" sz="3200" cap="small" dirty="0" smtClean="0"/>
              <a:t/>
            </a:r>
            <a:br>
              <a:rPr lang="en-US" sz="3200" cap="small" dirty="0" smtClean="0"/>
            </a:br>
            <a:r>
              <a:rPr lang="en-US" sz="3600" cap="small" dirty="0" smtClean="0"/>
              <a:t>SLOA</a:t>
            </a:r>
            <a:endParaRPr lang="en-US" sz="3200" cap="small"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2500" dirty="0" smtClean="0"/>
              <a:t>Assessment does not have to be complicated</a:t>
            </a:r>
          </a:p>
          <a:p>
            <a:r>
              <a:rPr lang="en-US" sz="2500" dirty="0" smtClean="0"/>
              <a:t>Faculty work as colleagues to assess student work using agreed upon criteria that </a:t>
            </a:r>
            <a:r>
              <a:rPr lang="en-US" sz="2500" dirty="0" smtClean="0"/>
              <a:t>are respected </a:t>
            </a:r>
            <a:r>
              <a:rPr lang="en-US" sz="2500" dirty="0" smtClean="0"/>
              <a:t>in the field</a:t>
            </a:r>
          </a:p>
          <a:p>
            <a:r>
              <a:rPr lang="en-US" sz="2500" dirty="0" smtClean="0"/>
              <a:t>Typically work with aggregate data</a:t>
            </a:r>
          </a:p>
          <a:p>
            <a:r>
              <a:rPr lang="en-US" sz="2500" dirty="0" smtClean="0"/>
              <a:t>Make informed judgment about student work using explicit criteria or common rubric</a:t>
            </a:r>
          </a:p>
          <a:p>
            <a:pPr lvl="1"/>
            <a:r>
              <a:rPr lang="en-US" sz="2200" dirty="0" smtClean="0"/>
              <a:t>Take the class average score or ask raters to discuss ratings and come to consensus  </a:t>
            </a:r>
          </a:p>
          <a:p>
            <a:pPr lvl="1">
              <a:buNone/>
            </a:pPr>
            <a:endParaRPr lang="en-US" dirty="0" smtClean="0"/>
          </a:p>
        </p:txBody>
      </p:sp>
      <p:sp>
        <p:nvSpPr>
          <p:cNvPr id="2" name="Title 1"/>
          <p:cNvSpPr>
            <a:spLocks noGrp="1"/>
          </p:cNvSpPr>
          <p:nvPr>
            <p:ph type="title"/>
          </p:nvPr>
        </p:nvSpPr>
        <p:spPr>
          <a:xfrm>
            <a:off x="914400" y="274638"/>
            <a:ext cx="7772400" cy="868362"/>
          </a:xfrm>
        </p:spPr>
        <p:txBody>
          <a:bodyPr/>
          <a:lstStyle/>
          <a:p>
            <a:r>
              <a:rPr lang="en-US" dirty="0" smtClean="0"/>
              <a:t>SLOA</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500" dirty="0" smtClean="0"/>
              <a:t>Functional Competencies</a:t>
            </a:r>
          </a:p>
          <a:p>
            <a:pPr lvl="1"/>
            <a:r>
              <a:rPr lang="en-US" sz="2200" dirty="0" smtClean="0"/>
              <a:t>Scientific and Quantitative Reasoning</a:t>
            </a:r>
          </a:p>
          <a:p>
            <a:pPr lvl="1"/>
            <a:r>
              <a:rPr lang="en-US" sz="2200" dirty="0" smtClean="0"/>
              <a:t>Critical Analysis and Reasoning</a:t>
            </a:r>
          </a:p>
          <a:p>
            <a:pPr lvl="1"/>
            <a:r>
              <a:rPr lang="en-US" sz="2200" dirty="0" smtClean="0"/>
              <a:t>Technological Competence</a:t>
            </a:r>
          </a:p>
          <a:p>
            <a:pPr lvl="1">
              <a:buNone/>
            </a:pPr>
            <a:endParaRPr lang="en-US" b="1" dirty="0" smtClean="0"/>
          </a:p>
          <a:p>
            <a:pPr marL="0" lvl="3">
              <a:spcBef>
                <a:spcPts val="0"/>
              </a:spcBef>
              <a:buNone/>
            </a:pPr>
            <a:r>
              <a:rPr lang="en-US" sz="2200" dirty="0" smtClean="0"/>
              <a:t>To systematically document student’s </a:t>
            </a:r>
            <a:r>
              <a:rPr lang="en-US" sz="2200" b="1" dirty="0" smtClean="0"/>
              <a:t>skills, knowledge,</a:t>
            </a:r>
          </a:p>
          <a:p>
            <a:pPr marL="0" lvl="3">
              <a:spcBef>
                <a:spcPts val="0"/>
              </a:spcBef>
              <a:buNone/>
            </a:pPr>
            <a:r>
              <a:rPr lang="en-US" sz="2200" b="1" dirty="0" smtClean="0"/>
              <a:t>behavior, and academic accomplishments</a:t>
            </a:r>
          </a:p>
          <a:p>
            <a:pPr marL="0" lvl="3">
              <a:spcBef>
                <a:spcPts val="0"/>
              </a:spcBef>
              <a:buNone/>
            </a:pPr>
            <a:endParaRPr lang="en-US" sz="2200" b="1" dirty="0" smtClean="0"/>
          </a:p>
          <a:p>
            <a:pPr lvl="1">
              <a:buSzPct val="50000"/>
              <a:buFont typeface="Courier New" pitchFamily="49" charset="0"/>
              <a:buChar char="o"/>
            </a:pPr>
            <a:r>
              <a:rPr lang="en-US" sz="2200" dirty="0" smtClean="0"/>
              <a:t>S</a:t>
            </a:r>
            <a:r>
              <a:rPr lang="en-US" sz="2200" dirty="0" smtClean="0"/>
              <a:t>mall group in-class activities</a:t>
            </a:r>
          </a:p>
          <a:p>
            <a:pPr lvl="1">
              <a:buSzPct val="50000"/>
              <a:buFont typeface="Courier New" pitchFamily="49" charset="0"/>
              <a:buChar char="o"/>
            </a:pPr>
            <a:r>
              <a:rPr lang="en-US" sz="2200" dirty="0" smtClean="0"/>
              <a:t>Paper and pencil exam questions</a:t>
            </a:r>
          </a:p>
          <a:p>
            <a:pPr lvl="1">
              <a:buSzPct val="50000"/>
              <a:buFont typeface="Courier New" pitchFamily="49" charset="0"/>
              <a:buChar char="o"/>
            </a:pPr>
            <a:r>
              <a:rPr lang="en-US" sz="2200" dirty="0" smtClean="0"/>
              <a:t>M</a:t>
            </a:r>
            <a:r>
              <a:rPr lang="en-US" sz="2200" dirty="0" smtClean="0"/>
              <a:t>astery of online simulations and scores from online chapter exams </a:t>
            </a:r>
          </a:p>
          <a:p>
            <a:pPr marL="0" lvl="3">
              <a:spcBef>
                <a:spcPts val="0"/>
              </a:spcBef>
              <a:buNone/>
            </a:pPr>
            <a:endParaRPr lang="en-US" dirty="0" smtClean="0"/>
          </a:p>
          <a:p>
            <a:pPr marL="0" lvl="3">
              <a:spcBef>
                <a:spcPts val="0"/>
              </a:spcBef>
              <a:buNone/>
            </a:pPr>
            <a:endParaRPr lang="en-US" dirty="0" smtClean="0"/>
          </a:p>
        </p:txBody>
      </p:sp>
      <p:sp>
        <p:nvSpPr>
          <p:cNvPr id="3" name="Title 2"/>
          <p:cNvSpPr>
            <a:spLocks noGrp="1"/>
          </p:cNvSpPr>
          <p:nvPr>
            <p:ph type="title"/>
          </p:nvPr>
        </p:nvSpPr>
        <p:spPr>
          <a:xfrm>
            <a:off x="838200" y="274638"/>
            <a:ext cx="7848600" cy="1143000"/>
          </a:xfrm>
        </p:spPr>
        <p:txBody>
          <a:bodyPr>
            <a:normAutofit fontScale="90000"/>
          </a:bodyPr>
          <a:lstStyle/>
          <a:p>
            <a:r>
              <a:rPr lang="en-US" cap="small" dirty="0" smtClean="0"/>
              <a:t>Social Science General Education Program Designation </a:t>
            </a:r>
            <a:endParaRPr lang="en-US" cap="small"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305800" cy="4191000"/>
          </a:xfrm>
        </p:spPr>
        <p:txBody>
          <a:bodyPr>
            <a:noAutofit/>
          </a:bodyPr>
          <a:lstStyle/>
          <a:p>
            <a:r>
              <a:rPr lang="en-US" sz="2800" dirty="0" smtClean="0"/>
              <a:t>The </a:t>
            </a:r>
            <a:r>
              <a:rPr lang="en-US" sz="2800" dirty="0"/>
              <a:t>student learning outcomes related to </a:t>
            </a:r>
            <a:r>
              <a:rPr lang="en-US" sz="2800" b="1" dirty="0"/>
              <a:t>Scientific and Qualitative Reasoning</a:t>
            </a:r>
            <a:r>
              <a:rPr lang="en-US" sz="2800" dirty="0"/>
              <a:t> </a:t>
            </a:r>
            <a:r>
              <a:rPr lang="en-US" sz="2800" dirty="0" smtClean="0"/>
              <a:t>address:</a:t>
            </a:r>
          </a:p>
          <a:p>
            <a:pPr lvl="1"/>
            <a:endParaRPr lang="en-US" dirty="0" smtClean="0"/>
          </a:p>
          <a:p>
            <a:pPr lvl="1"/>
            <a:r>
              <a:rPr lang="en-US" dirty="0" smtClean="0"/>
              <a:t>1</a:t>
            </a:r>
            <a:r>
              <a:rPr lang="en-US" dirty="0"/>
              <a:t>) the understanding and use of mathematical and scientific methods of inquiry, reasoning, processes and strategies to investigate and solve </a:t>
            </a:r>
            <a:r>
              <a:rPr lang="en-US" dirty="0" smtClean="0"/>
              <a:t>problems</a:t>
            </a:r>
            <a:endParaRPr lang="en-US" dirty="0" smtClean="0"/>
          </a:p>
          <a:p>
            <a:pPr lvl="1"/>
            <a:r>
              <a:rPr lang="en-US" dirty="0" smtClean="0"/>
              <a:t>2</a:t>
            </a:r>
            <a:r>
              <a:rPr lang="en-US" dirty="0"/>
              <a:t>) the ethical and social implications of scientific inquiry and technological </a:t>
            </a:r>
            <a:r>
              <a:rPr lang="en-US" dirty="0" smtClean="0"/>
              <a:t>change</a:t>
            </a:r>
            <a:endParaRPr lang="en-US" dirty="0" smtClean="0"/>
          </a:p>
          <a:p>
            <a:pPr lvl="1"/>
            <a:r>
              <a:rPr lang="en-US" dirty="0" smtClean="0"/>
              <a:t>3</a:t>
            </a:r>
            <a:r>
              <a:rPr lang="en-US" dirty="0"/>
              <a:t>) the ability to distinguish science from non-science and pseudo </a:t>
            </a:r>
            <a:r>
              <a:rPr lang="en-US" dirty="0" smtClean="0"/>
              <a:t>science  </a:t>
            </a:r>
            <a:endParaRPr lang="en-US" dirty="0"/>
          </a:p>
        </p:txBody>
      </p:sp>
      <p:sp>
        <p:nvSpPr>
          <p:cNvPr id="2" name="Title 1"/>
          <p:cNvSpPr>
            <a:spLocks noGrp="1"/>
          </p:cNvSpPr>
          <p:nvPr>
            <p:ph type="title"/>
          </p:nvPr>
        </p:nvSpPr>
        <p:spPr>
          <a:xfrm>
            <a:off x="914400" y="274638"/>
            <a:ext cx="7772400" cy="792162"/>
          </a:xfrm>
        </p:spPr>
        <p:txBody>
          <a:bodyPr/>
          <a:lstStyle/>
          <a:p>
            <a:r>
              <a:rPr lang="en-US" cap="small" dirty="0" smtClean="0"/>
              <a:t>Outcomes</a:t>
            </a:r>
            <a:endParaRPr lang="en-US" cap="small"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029200"/>
          </a:xfrm>
        </p:spPr>
        <p:txBody>
          <a:bodyPr>
            <a:noAutofit/>
          </a:bodyPr>
          <a:lstStyle/>
          <a:p>
            <a:pPr lvl="0"/>
            <a:r>
              <a:rPr lang="en-US" sz="2000" dirty="0" smtClean="0"/>
              <a:t>Results from an online 25 question multiple choice exam that assesses student knowledge of statistical and methodological concepts from Chapter 2: How Psychologists do Research</a:t>
            </a:r>
          </a:p>
          <a:p>
            <a:pPr lvl="1"/>
            <a:r>
              <a:rPr lang="en-US" sz="2000" b="1" dirty="0" smtClean="0"/>
              <a:t>Key Findings</a:t>
            </a:r>
            <a:r>
              <a:rPr lang="en-US" sz="2000" b="1" dirty="0" smtClean="0"/>
              <a:t>: 86% of the students passed the </a:t>
            </a:r>
            <a:r>
              <a:rPr lang="en-US" sz="2000" b="1" dirty="0" smtClean="0"/>
              <a:t>exam</a:t>
            </a:r>
            <a:endParaRPr lang="en-US" sz="2000" b="1" dirty="0" smtClean="0"/>
          </a:p>
          <a:p>
            <a:pPr lvl="1"/>
            <a:endParaRPr lang="en-US" sz="800" b="1" dirty="0" smtClean="0"/>
          </a:p>
          <a:p>
            <a:pPr lvl="0"/>
            <a:r>
              <a:rPr lang="en-US" sz="2000" dirty="0" smtClean="0"/>
              <a:t>Mastery of online simulations, as determined by students’ scores on simulations entitled Distinguishing Independent and Dependent Variables, Experimental Method, Observational Methods, and Ethics in Psychological Research</a:t>
            </a:r>
          </a:p>
          <a:p>
            <a:pPr lvl="1"/>
            <a:r>
              <a:rPr lang="en-US" sz="2000" b="1" dirty="0" smtClean="0"/>
              <a:t>Key Findings</a:t>
            </a:r>
            <a:r>
              <a:rPr lang="en-US" sz="2000" b="1" dirty="0" smtClean="0"/>
              <a:t>: Students achieving mastery on the 4 simulations: 86%, 92%, 90%, and 83%, </a:t>
            </a:r>
            <a:r>
              <a:rPr lang="en-US" sz="2000" b="1" dirty="0" smtClean="0"/>
              <a:t>respectively </a:t>
            </a:r>
            <a:endParaRPr lang="en-US" sz="2000" b="1" dirty="0" smtClean="0"/>
          </a:p>
          <a:p>
            <a:pPr lvl="1">
              <a:buNone/>
            </a:pPr>
            <a:endParaRPr lang="en-US" sz="800" b="1" dirty="0" smtClean="0"/>
          </a:p>
          <a:p>
            <a:pPr lvl="0"/>
            <a:r>
              <a:rPr lang="en-US" sz="2000" dirty="0" smtClean="0"/>
              <a:t>Results from 25% of the questions on the Unit 1 paper and pencil exam that specifically assess application of research concepts</a:t>
            </a:r>
          </a:p>
          <a:p>
            <a:pPr lvl="1"/>
            <a:r>
              <a:rPr lang="en-US" sz="2000" b="1" dirty="0" smtClean="0"/>
              <a:t>Key Findings</a:t>
            </a:r>
            <a:r>
              <a:rPr lang="en-US" sz="2000" b="1" dirty="0" smtClean="0"/>
              <a:t>: 82% of the students responded correctly to these </a:t>
            </a:r>
            <a:r>
              <a:rPr lang="en-US" sz="2000" b="1" dirty="0" smtClean="0"/>
              <a:t>questions </a:t>
            </a:r>
            <a:endParaRPr lang="en-US" sz="2000" b="1" dirty="0" smtClean="0"/>
          </a:p>
          <a:p>
            <a:pPr lvl="1"/>
            <a:endParaRPr lang="en-US" sz="2000" dirty="0" smtClean="0"/>
          </a:p>
          <a:p>
            <a:endParaRPr lang="en-US" sz="2000" dirty="0"/>
          </a:p>
        </p:txBody>
      </p:sp>
      <p:sp>
        <p:nvSpPr>
          <p:cNvPr id="4" name="Title 3"/>
          <p:cNvSpPr>
            <a:spLocks noGrp="1"/>
          </p:cNvSpPr>
          <p:nvPr>
            <p:ph type="title"/>
          </p:nvPr>
        </p:nvSpPr>
        <p:spPr>
          <a:xfrm>
            <a:off x="914400" y="228600"/>
            <a:ext cx="7391400" cy="685800"/>
          </a:xfrm>
        </p:spPr>
        <p:txBody>
          <a:bodyPr>
            <a:noAutofit/>
          </a:bodyPr>
          <a:lstStyle/>
          <a:p>
            <a:r>
              <a:rPr lang="en-US" sz="4000" cap="small" dirty="0" smtClean="0"/>
              <a:t>These are demonstrated by:</a:t>
            </a:r>
            <a:endParaRPr lang="en-US" sz="4000" cap="small"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normAutofit/>
          </a:bodyPr>
          <a:lstStyle/>
          <a:p>
            <a:r>
              <a:rPr lang="en-US" sz="2400" dirty="0" smtClean="0"/>
              <a:t>The student learning outcomes related to </a:t>
            </a:r>
            <a:r>
              <a:rPr lang="en-US" sz="2400" b="1" dirty="0" smtClean="0"/>
              <a:t>Critical Analysis and Reasoning </a:t>
            </a:r>
            <a:r>
              <a:rPr lang="en-US" sz="2400" dirty="0" smtClean="0"/>
              <a:t>address:</a:t>
            </a:r>
          </a:p>
          <a:p>
            <a:pPr lvl="1"/>
            <a:r>
              <a:rPr lang="en-US" sz="2400" dirty="0" smtClean="0"/>
              <a:t> 1) identifying and evaluating stated and unstated assumptions, supporting evidence and data, and alternative points of </a:t>
            </a:r>
            <a:r>
              <a:rPr lang="en-US" sz="2400" dirty="0" smtClean="0"/>
              <a:t>view </a:t>
            </a:r>
            <a:endParaRPr lang="en-US" sz="2400" dirty="0" smtClean="0"/>
          </a:p>
          <a:p>
            <a:pPr lvl="1"/>
            <a:r>
              <a:rPr lang="en-US" sz="2400" dirty="0" smtClean="0"/>
              <a:t>2) assessing implications and consequences of particular courses of </a:t>
            </a:r>
            <a:r>
              <a:rPr lang="en-US" sz="2400" dirty="0" smtClean="0"/>
              <a:t>action</a:t>
            </a:r>
            <a:endParaRPr lang="en-US" sz="2400" dirty="0" smtClean="0"/>
          </a:p>
          <a:p>
            <a:pPr lvl="1"/>
            <a:r>
              <a:rPr lang="en-US" sz="2400" dirty="0" smtClean="0"/>
              <a:t>3) applying fundamental critical thinking skills to the analysis and interpretation of a variety of subjects, including ideas and issues, cultural artifact, or aesthetic works</a:t>
            </a:r>
            <a:endParaRPr lang="en-US" sz="2400" b="1" dirty="0" smtClean="0"/>
          </a:p>
          <a:p>
            <a:endParaRPr lang="en-US" dirty="0"/>
          </a:p>
        </p:txBody>
      </p:sp>
      <p:sp>
        <p:nvSpPr>
          <p:cNvPr id="4" name="Title 3"/>
          <p:cNvSpPr>
            <a:spLocks noGrp="1"/>
          </p:cNvSpPr>
          <p:nvPr>
            <p:ph type="title"/>
          </p:nvPr>
        </p:nvSpPr>
        <p:spPr>
          <a:xfrm>
            <a:off x="914400" y="274638"/>
            <a:ext cx="7772400" cy="792162"/>
          </a:xfrm>
        </p:spPr>
        <p:txBody>
          <a:bodyPr/>
          <a:lstStyle/>
          <a:p>
            <a:r>
              <a:rPr lang="en-US" cap="small" dirty="0" smtClean="0"/>
              <a:t>Outcomes</a:t>
            </a:r>
            <a:endParaRPr lang="en-US" cap="small"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229600" cy="4711891"/>
          </a:xfrm>
        </p:spPr>
        <p:txBody>
          <a:bodyPr>
            <a:normAutofit fontScale="55000" lnSpcReduction="20000"/>
          </a:bodyPr>
          <a:lstStyle/>
          <a:p>
            <a:pPr lvl="0"/>
            <a:r>
              <a:rPr lang="en-US" sz="4400" dirty="0" smtClean="0"/>
              <a:t>Results from an online 25 question multiple choice exam that assesses students’ critical thinking from Chapter 1: Thinking Critically about </a:t>
            </a:r>
            <a:r>
              <a:rPr lang="en-US" sz="4400" dirty="0" smtClean="0"/>
              <a:t>Psychology.</a:t>
            </a:r>
            <a:endParaRPr lang="en-US" sz="4400" dirty="0" smtClean="0"/>
          </a:p>
          <a:p>
            <a:pPr lvl="1"/>
            <a:r>
              <a:rPr lang="en-US" sz="3600" b="1" dirty="0" smtClean="0"/>
              <a:t> </a:t>
            </a:r>
            <a:r>
              <a:rPr lang="en-US" sz="4000" b="1" dirty="0" smtClean="0"/>
              <a:t>Key</a:t>
            </a:r>
            <a:r>
              <a:rPr lang="en-US" sz="3600" b="1" dirty="0" smtClean="0"/>
              <a:t> </a:t>
            </a:r>
            <a:r>
              <a:rPr lang="en-US" sz="4000" b="1" dirty="0" smtClean="0"/>
              <a:t>Findings</a:t>
            </a:r>
            <a:r>
              <a:rPr lang="en-US" sz="4000" b="1" dirty="0" smtClean="0"/>
              <a:t>: 66% students passed the exam</a:t>
            </a:r>
          </a:p>
          <a:p>
            <a:pPr lvl="0"/>
            <a:endParaRPr lang="en-US" sz="4000" b="1" dirty="0" smtClean="0"/>
          </a:p>
          <a:p>
            <a:pPr lvl="0"/>
            <a:r>
              <a:rPr lang="en-US" sz="4400" dirty="0" smtClean="0"/>
              <a:t>Small group assignments conducted during class that require students to identify how hypothetical reasoning or situations may violate critical thinking, and/or require the use of critical thinking. These activities are analyzed using a grading rubric that awards a point for “demonstrates competence in content” (1) or “does not demonstrate competence in content” (0). </a:t>
            </a:r>
          </a:p>
          <a:p>
            <a:pPr lvl="1"/>
            <a:r>
              <a:rPr lang="en-US" sz="4000" b="1" dirty="0" smtClean="0"/>
              <a:t>Key</a:t>
            </a:r>
            <a:r>
              <a:rPr lang="en-US" sz="3600" b="1" dirty="0" smtClean="0"/>
              <a:t> </a:t>
            </a:r>
            <a:r>
              <a:rPr lang="en-US" sz="4000" b="1" dirty="0" smtClean="0"/>
              <a:t>Findings</a:t>
            </a:r>
            <a:r>
              <a:rPr lang="en-US" sz="4000" b="1" dirty="0" smtClean="0"/>
              <a:t>: 77% demonstrated competence</a:t>
            </a:r>
          </a:p>
          <a:p>
            <a:endParaRPr lang="en-US" sz="4000" dirty="0"/>
          </a:p>
        </p:txBody>
      </p:sp>
      <p:sp>
        <p:nvSpPr>
          <p:cNvPr id="4" name="Title 3"/>
          <p:cNvSpPr>
            <a:spLocks noGrp="1"/>
          </p:cNvSpPr>
          <p:nvPr>
            <p:ph type="title"/>
          </p:nvPr>
        </p:nvSpPr>
        <p:spPr>
          <a:xfrm>
            <a:off x="914400" y="274638"/>
            <a:ext cx="7772400" cy="868362"/>
          </a:xfrm>
        </p:spPr>
        <p:txBody>
          <a:bodyPr/>
          <a:lstStyle/>
          <a:p>
            <a:r>
              <a:rPr lang="en-US" cap="small" dirty="0" smtClean="0"/>
              <a:t>These are demonstrated by:</a:t>
            </a:r>
            <a:endParaRPr lang="en-US" cap="small"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81329"/>
            <a:ext cx="8229600" cy="3776471"/>
          </a:xfrm>
        </p:spPr>
        <p:txBody>
          <a:bodyPr>
            <a:normAutofit/>
          </a:bodyPr>
          <a:lstStyle/>
          <a:p>
            <a:r>
              <a:rPr lang="en-US" sz="2500" dirty="0" smtClean="0"/>
              <a:t>The student learning outcomes related to </a:t>
            </a:r>
            <a:r>
              <a:rPr lang="en-US" sz="2500" b="1" dirty="0" smtClean="0"/>
              <a:t>Technological Competency </a:t>
            </a:r>
            <a:r>
              <a:rPr lang="en-US" sz="2500" dirty="0" smtClean="0"/>
              <a:t>are assessed by the successful completion and scoring for online chapter interactivities and assignments.  This online work presents and assesses core content in Psychology.  All of the online work constitutes 40% of the student’s final grade. </a:t>
            </a:r>
            <a:endParaRPr lang="en-US" sz="2500" dirty="0" smtClean="0"/>
          </a:p>
        </p:txBody>
      </p:sp>
      <p:sp>
        <p:nvSpPr>
          <p:cNvPr id="2" name="Title 1"/>
          <p:cNvSpPr>
            <a:spLocks noGrp="1"/>
          </p:cNvSpPr>
          <p:nvPr>
            <p:ph type="title"/>
          </p:nvPr>
        </p:nvSpPr>
        <p:spPr>
          <a:xfrm>
            <a:off x="914400" y="274638"/>
            <a:ext cx="7772400" cy="944562"/>
          </a:xfrm>
        </p:spPr>
        <p:txBody>
          <a:bodyPr/>
          <a:lstStyle/>
          <a:p>
            <a:r>
              <a:rPr lang="en-US" cap="small" dirty="0" smtClean="0"/>
              <a:t>Outcomes</a:t>
            </a:r>
            <a:endParaRPr lang="en-US" cap="small"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81329"/>
            <a:ext cx="8229600" cy="4157472"/>
          </a:xfrm>
        </p:spPr>
        <p:txBody>
          <a:bodyPr>
            <a:normAutofit fontScale="77500" lnSpcReduction="20000"/>
          </a:bodyPr>
          <a:lstStyle/>
          <a:p>
            <a:pPr lvl="0"/>
            <a:r>
              <a:rPr lang="en-US" sz="3100" dirty="0" smtClean="0"/>
              <a:t>Adherence to a designated deadline whereby students are required to register for labs online, download relevant software, test their computers for program compatibility, and maintain connectivity with appropriate browsers; and successful login to online Psychology labs, linking to the lab server, activating simulations and interactivities related to each chapter’s content, and submission of a short chapter exam for each chapter.</a:t>
            </a:r>
            <a:endParaRPr lang="en-US" sz="3000" dirty="0" smtClean="0"/>
          </a:p>
          <a:p>
            <a:pPr lvl="0"/>
            <a:endParaRPr lang="en-US" sz="3000" dirty="0" smtClean="0"/>
          </a:p>
          <a:p>
            <a:pPr lvl="1"/>
            <a:r>
              <a:rPr lang="en-US" sz="2800" b="1" dirty="0" smtClean="0"/>
              <a:t>Key Findings: 93% of students demonstrated competence</a:t>
            </a:r>
            <a:endParaRPr lang="en-US" sz="2800" b="1" dirty="0" smtClean="0"/>
          </a:p>
          <a:p>
            <a:pPr lvl="1"/>
            <a:endParaRPr lang="en-US" sz="2600" b="1" dirty="0" smtClean="0"/>
          </a:p>
          <a:p>
            <a:endParaRPr lang="en-US" dirty="0"/>
          </a:p>
        </p:txBody>
      </p:sp>
      <p:sp>
        <p:nvSpPr>
          <p:cNvPr id="4" name="Title 3"/>
          <p:cNvSpPr>
            <a:spLocks noGrp="1"/>
          </p:cNvSpPr>
          <p:nvPr>
            <p:ph type="title"/>
          </p:nvPr>
        </p:nvSpPr>
        <p:spPr>
          <a:xfrm>
            <a:off x="914400" y="274638"/>
            <a:ext cx="7772400" cy="1143000"/>
          </a:xfrm>
        </p:spPr>
        <p:txBody>
          <a:bodyPr/>
          <a:lstStyle/>
          <a:p>
            <a:r>
              <a:rPr lang="en-US" cap="small" dirty="0" smtClean="0"/>
              <a:t>These are demonstrated by:</a:t>
            </a:r>
            <a:endParaRPr lang="en-US" cap="small"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Faculty across multiple sections score a common research report on a </a:t>
            </a:r>
            <a:r>
              <a:rPr lang="en-US" dirty="0" err="1" smtClean="0"/>
              <a:t>likert</a:t>
            </a:r>
            <a:r>
              <a:rPr lang="en-US" dirty="0" smtClean="0"/>
              <a:t> scale to determine “unacceptable” through “excellent” across variables such as grammar, sentence structure, </a:t>
            </a:r>
            <a:r>
              <a:rPr lang="en-US" dirty="0" smtClean="0"/>
              <a:t>etc</a:t>
            </a:r>
            <a:endParaRPr lang="en-US" dirty="0" smtClean="0"/>
          </a:p>
          <a:p>
            <a:r>
              <a:rPr lang="en-US" dirty="0" smtClean="0"/>
              <a:t>Scoring performance on SPSS use in group assignments and individual assignments as “incompetent” or “competent</a:t>
            </a:r>
            <a:r>
              <a:rPr lang="en-US" dirty="0" smtClean="0"/>
              <a:t>”</a:t>
            </a:r>
          </a:p>
          <a:p>
            <a:r>
              <a:rPr lang="en-US" dirty="0" smtClean="0"/>
              <a:t>Capstone course survey of how well students’ believe they achieved targeted goals.</a:t>
            </a:r>
            <a:endParaRPr lang="en-US" dirty="0" smtClean="0"/>
          </a:p>
          <a:p>
            <a:endParaRPr lang="en-US" dirty="0"/>
          </a:p>
        </p:txBody>
      </p:sp>
      <p:sp>
        <p:nvSpPr>
          <p:cNvPr id="3" name="Title 2"/>
          <p:cNvSpPr>
            <a:spLocks noGrp="1"/>
          </p:cNvSpPr>
          <p:nvPr>
            <p:ph type="title"/>
          </p:nvPr>
        </p:nvSpPr>
        <p:spPr>
          <a:xfrm>
            <a:off x="914400" y="304800"/>
            <a:ext cx="8077200" cy="914400"/>
          </a:xfrm>
        </p:spPr>
        <p:txBody>
          <a:bodyPr>
            <a:noAutofit/>
          </a:bodyPr>
          <a:lstStyle/>
          <a:p>
            <a:r>
              <a:rPr lang="en-US" cap="small" dirty="0" smtClean="0"/>
              <a:t>Other strategies and indicators</a:t>
            </a:r>
            <a:endParaRPr lang="en-US" cap="small"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1143000"/>
          </a:xfrm>
        </p:spPr>
        <p:txBody>
          <a:bodyPr>
            <a:normAutofit/>
          </a:bodyPr>
          <a:lstStyle/>
          <a:p>
            <a:r>
              <a:rPr lang="en-US" sz="3600" cap="small" dirty="0" smtClean="0"/>
              <a:t>Student Learning Outcomes Assessment</a:t>
            </a:r>
            <a:endParaRPr lang="en-US" sz="3600" cap="small" dirty="0"/>
          </a:p>
        </p:txBody>
      </p:sp>
      <p:sp>
        <p:nvSpPr>
          <p:cNvPr id="3" name="Content Placeholder 2"/>
          <p:cNvSpPr>
            <a:spLocks noGrp="1"/>
          </p:cNvSpPr>
          <p:nvPr>
            <p:ph idx="1"/>
          </p:nvPr>
        </p:nvSpPr>
        <p:spPr>
          <a:xfrm>
            <a:off x="304800" y="1481328"/>
            <a:ext cx="8534400" cy="4525963"/>
          </a:xfrm>
        </p:spPr>
        <p:txBody>
          <a:bodyPr>
            <a:normAutofit/>
          </a:bodyPr>
          <a:lstStyle/>
          <a:p>
            <a:r>
              <a:rPr lang="en-US" dirty="0" smtClean="0"/>
              <a:t>Redesign is an opportune time to develop and use SLOA.</a:t>
            </a:r>
          </a:p>
          <a:p>
            <a:pPr>
              <a:buNone/>
            </a:pPr>
            <a:endParaRPr lang="en-US" dirty="0" smtClean="0"/>
          </a:p>
          <a:p>
            <a:pPr lvl="1"/>
            <a:r>
              <a:rPr lang="en-US" dirty="0" smtClean="0"/>
              <a:t>Assessment does not have to be complicated</a:t>
            </a:r>
          </a:p>
          <a:p>
            <a:pPr lvl="1"/>
            <a:r>
              <a:rPr lang="en-US" dirty="0" smtClean="0"/>
              <a:t>Faculty work as colleagues to assess student work using agreed upon criteria that is respected in the field</a:t>
            </a:r>
          </a:p>
          <a:p>
            <a:pPr lvl="1"/>
            <a:r>
              <a:rPr lang="en-US" dirty="0" smtClean="0"/>
              <a:t>Typically work with aggregate data</a:t>
            </a:r>
          </a:p>
          <a:p>
            <a:pPr lvl="1"/>
            <a:r>
              <a:rPr lang="en-US" dirty="0" smtClean="0"/>
              <a:t>Make informed judgment about student work using explicit criteria or common rubric</a:t>
            </a:r>
          </a:p>
          <a:p>
            <a:pPr lvl="1">
              <a:buNone/>
            </a:pPr>
            <a:endParaRPr lang="en-US" dirty="0" smtClean="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361</TotalTime>
  <Words>835</Words>
  <Application>Microsoft Office PowerPoint</Application>
  <PresentationFormat>On-screen Show (4:3)</PresentationFormat>
  <Paragraphs>72</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Concourse</vt:lpstr>
      <vt:lpstr>Student Learning  Outcomes Assessment</vt:lpstr>
      <vt:lpstr>Student Learning Outcomes Assessment  SLOA</vt:lpstr>
      <vt:lpstr>SLOA</vt:lpstr>
      <vt:lpstr>Social Science General Education Program Designation </vt:lpstr>
      <vt:lpstr>Outcomes</vt:lpstr>
      <vt:lpstr>These are demonstrated by:</vt:lpstr>
      <vt:lpstr>Outcomes</vt:lpstr>
      <vt:lpstr>These are demonstrated by:</vt:lpstr>
      <vt:lpstr>Outcomes</vt:lpstr>
      <vt:lpstr>These are demonstrated by:</vt:lpstr>
      <vt:lpstr>Other strategies and indicators</vt:lpstr>
      <vt:lpstr>Student Learning Outcomes Assessment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Eileen O'Brien</dc:creator>
  <cp:lastModifiedBy>O'Brien</cp:lastModifiedBy>
  <cp:revision>35</cp:revision>
  <dcterms:created xsi:type="dcterms:W3CDTF">2012-01-15T02:18:12Z</dcterms:created>
  <dcterms:modified xsi:type="dcterms:W3CDTF">2012-01-16T22:21:46Z</dcterms:modified>
</cp:coreProperties>
</file>