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67" r:id="rId6"/>
    <p:sldId id="268" r:id="rId7"/>
    <p:sldId id="258" r:id="rId8"/>
    <p:sldId id="270" r:id="rId9"/>
    <p:sldId id="259" r:id="rId10"/>
    <p:sldId id="260" r:id="rId11"/>
    <p:sldId id="274" r:id="rId12"/>
    <p:sldId id="269" r:id="rId13"/>
    <p:sldId id="261" r:id="rId14"/>
    <p:sldId id="271" r:id="rId15"/>
    <p:sldId id="262" r:id="rId16"/>
    <p:sldId id="272" r:id="rId17"/>
    <p:sldId id="263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06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0"/>
  <c:chart>
    <c:title>
      <c:tx>
        <c:rich>
          <a:bodyPr/>
          <a:lstStyle/>
          <a:p>
            <a:pPr>
              <a:defRPr/>
            </a:pPr>
            <a:r>
              <a:rPr lang="en-US"/>
              <a:t>Pretest Items Comparison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 Traditional</c:v>
                </c:pt>
              </c:strCache>
            </c:strRef>
          </c:tx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Pretest</c:v>
                </c:pt>
                <c:pt idx="1">
                  <c:v>Pretest Items on Final Exam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0.34000000000000008</c:v>
                </c:pt>
                <c:pt idx="1">
                  <c:v>0.44000000000000006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Redesign</c:v>
                </c:pt>
              </c:strCache>
            </c:strRef>
          </c:tx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Pretest</c:v>
                </c:pt>
                <c:pt idx="1">
                  <c:v>Pretest Items on Final Exam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0.32000000000000006</c:v>
                </c:pt>
                <c:pt idx="1">
                  <c:v>0.42000000000000004</c:v>
                </c:pt>
              </c:numCache>
            </c:numRef>
          </c:val>
        </c:ser>
        <c:marker val="1"/>
        <c:axId val="69748608"/>
        <c:axId val="69750144"/>
      </c:lineChart>
      <c:catAx>
        <c:axId val="6974860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9750144"/>
        <c:crosses val="autoZero"/>
        <c:auto val="1"/>
        <c:lblAlgn val="ctr"/>
        <c:lblOffset val="100"/>
      </c:catAx>
      <c:valAx>
        <c:axId val="697501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Mean Score (Standard Error)</a:t>
                </a:r>
              </a:p>
            </c:rich>
          </c:tx>
          <c:layout>
            <c:manualLayout>
              <c:xMode val="edge"/>
              <c:yMode val="edge"/>
              <c:x val="1.646090534979425E-2"/>
              <c:y val="5.2546417808885026E-2"/>
            </c:manualLayout>
          </c:layout>
        </c:title>
        <c:numFmt formatCode="0%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9748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645684730585151"/>
          <c:y val="0.21159469985606641"/>
          <c:w val="0.34962155893304042"/>
          <c:h val="0.20447845229023795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0.30000000000000016</c:v>
                </c:pt>
                <c:pt idx="1">
                  <c:v>0.38000000000000017</c:v>
                </c:pt>
                <c:pt idx="2">
                  <c:v>0.24000000000000007</c:v>
                </c:pt>
                <c:pt idx="3">
                  <c:v>4.0000000000000022E-2</c:v>
                </c:pt>
                <c:pt idx="4">
                  <c:v>2.0000000000000011E-2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Redesign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0.33000000000000024</c:v>
                </c:pt>
                <c:pt idx="1">
                  <c:v>0.31000000000000016</c:v>
                </c:pt>
                <c:pt idx="2">
                  <c:v>0.22</c:v>
                </c:pt>
                <c:pt idx="3">
                  <c:v>7.0000000000000021E-2</c:v>
                </c:pt>
                <c:pt idx="4">
                  <c:v>0.05</c:v>
                </c:pt>
              </c:numCache>
            </c:numRef>
          </c:val>
        </c:ser>
        <c:axId val="89260800"/>
        <c:axId val="89262720"/>
      </c:barChart>
      <c:catAx>
        <c:axId val="89260800"/>
        <c:scaling>
          <c:orientation val="minMax"/>
        </c:scaling>
        <c:axPos val="b"/>
        <c:tickLblPos val="nextTo"/>
        <c:crossAx val="89262720"/>
        <c:crosses val="autoZero"/>
        <c:auto val="1"/>
        <c:lblAlgn val="ctr"/>
        <c:lblOffset val="100"/>
      </c:catAx>
      <c:valAx>
        <c:axId val="89262720"/>
        <c:scaling>
          <c:orientation val="minMax"/>
        </c:scaling>
        <c:axPos val="l"/>
        <c:majorGridlines/>
        <c:numFmt formatCode="0%" sourceLinked="1"/>
        <c:tickLblPos val="nextTo"/>
        <c:crossAx val="8926080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Grade Distributions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0032902137232845"/>
          <c:y val="0.17094126165263829"/>
          <c:w val="0.5511559492563427"/>
          <c:h val="0.7061227260385556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 Fall 2010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0.30000000000000004</c:v>
                </c:pt>
                <c:pt idx="1">
                  <c:v>0.38000000000000006</c:v>
                </c:pt>
                <c:pt idx="2">
                  <c:v>0.24000000000000002</c:v>
                </c:pt>
                <c:pt idx="3">
                  <c:v>4.0000000000000008E-2</c:v>
                </c:pt>
                <c:pt idx="4">
                  <c:v>2.0000000000000004E-2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Fall Redesign 2010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0.33000000000000007</c:v>
                </c:pt>
                <c:pt idx="1">
                  <c:v>0.31000000000000005</c:v>
                </c:pt>
                <c:pt idx="2">
                  <c:v>0.22</c:v>
                </c:pt>
                <c:pt idx="3">
                  <c:v>7.0000000000000021E-2</c:v>
                </c:pt>
                <c:pt idx="4">
                  <c:v>0.05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Spring Redesign 2011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0.27</c:v>
                </c:pt>
                <c:pt idx="2">
                  <c:v>8.0000000000000016E-2</c:v>
                </c:pt>
                <c:pt idx="3">
                  <c:v>3.0000000000000002E-2</c:v>
                </c:pt>
                <c:pt idx="4">
                  <c:v>3.0000000000000002E-2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</c:numCache>
            </c:numRef>
          </c:val>
        </c:ser>
        <c:axId val="89314048"/>
        <c:axId val="89315584"/>
      </c:barChart>
      <c:catAx>
        <c:axId val="8931404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9315584"/>
        <c:crosses val="autoZero"/>
        <c:auto val="1"/>
        <c:lblAlgn val="ctr"/>
        <c:lblOffset val="100"/>
      </c:catAx>
      <c:valAx>
        <c:axId val="8931558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9314048"/>
        <c:crosses val="autoZero"/>
        <c:crossBetween val="between"/>
      </c:valAx>
    </c:plotArea>
    <c:legend>
      <c:legendPos val="r"/>
      <c:legendEntry>
        <c:idx val="3"/>
        <c:delete val="1"/>
      </c:legendEntry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Grade Distributions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9.7995788317158036E-2"/>
          <c:y val="0.17094132301258955"/>
          <c:w val="0.55115594925634259"/>
          <c:h val="0.7061227260385556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 Fall 2010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0.30000000000000004</c:v>
                </c:pt>
                <c:pt idx="1">
                  <c:v>0.38000000000000006</c:v>
                </c:pt>
                <c:pt idx="2">
                  <c:v>0.24000000000000002</c:v>
                </c:pt>
                <c:pt idx="3">
                  <c:v>4.0000000000000008E-2</c:v>
                </c:pt>
                <c:pt idx="4">
                  <c:v>2.0000000000000004E-2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Fall Redesign 2010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0.33000000000000007</c:v>
                </c:pt>
                <c:pt idx="1">
                  <c:v>0.31000000000000005</c:v>
                </c:pt>
                <c:pt idx="2">
                  <c:v>0.22</c:v>
                </c:pt>
                <c:pt idx="3">
                  <c:v>7.0000000000000021E-2</c:v>
                </c:pt>
                <c:pt idx="4">
                  <c:v>0.05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Spring Redesign 2011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0.27</c:v>
                </c:pt>
                <c:pt idx="2">
                  <c:v>8.0000000000000016E-2</c:v>
                </c:pt>
                <c:pt idx="3">
                  <c:v>3.0000000000000002E-2</c:v>
                </c:pt>
                <c:pt idx="4">
                  <c:v>3.0000000000000002E-2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Fall Redesign 2011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0.33000000000000007</c:v>
                </c:pt>
                <c:pt idx="1">
                  <c:v>0.38000000000000006</c:v>
                </c:pt>
                <c:pt idx="2">
                  <c:v>0.17</c:v>
                </c:pt>
                <c:pt idx="3">
                  <c:v>3.0000000000000002E-2</c:v>
                </c:pt>
                <c:pt idx="4">
                  <c:v>3.0000000000000002E-2</c:v>
                </c:pt>
              </c:numCache>
            </c:numRef>
          </c:val>
        </c:ser>
        <c:axId val="79995648"/>
        <c:axId val="79997184"/>
      </c:barChart>
      <c:catAx>
        <c:axId val="7999564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997184"/>
        <c:crosses val="autoZero"/>
        <c:auto val="1"/>
        <c:lblAlgn val="ctr"/>
        <c:lblOffset val="100"/>
      </c:catAx>
      <c:valAx>
        <c:axId val="7999718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995648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428571428571429"/>
          <c:y val="0.2402706937752184"/>
          <c:w val="0.33843537414965996"/>
          <c:h val="0.31098856113135126"/>
        </c:manualLayout>
      </c:layout>
      <c:overlay val="1"/>
      <c:txPr>
        <a:bodyPr/>
        <a:lstStyle/>
        <a:p>
          <a:pPr>
            <a:defRPr sz="16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0.66327</cdr:x>
      <cdr:y>0.61194</cdr:y>
    </cdr:from>
    <cdr:to>
      <cdr:x>0.95918</cdr:x>
      <cdr:y>0.79104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53000" y="3124200"/>
          <a:ext cx="2209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0.67347</cdr:x>
      <cdr:y>0.56716</cdr:y>
    </cdr:from>
    <cdr:to>
      <cdr:x>0.95918</cdr:x>
      <cdr:y>0.62687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29200" y="2895600"/>
          <a:ext cx="2133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Fall Redesign 2011</a:t>
          </a:r>
          <a:endParaRPr lang="en-US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CCA6D-E1C7-4B36-AB06-8B43F41BD00D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15B0C-0228-4C41-9B3B-94DBF45C6C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115B0C-0228-4C41-9B3B-94DBF45C6CC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115B0C-0228-4C41-9B3B-94DBF45C6CC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9AE3113-E3D9-4D07-A47E-7F180A7585D8}" type="datetimeFigureOut">
              <a:rPr lang="en-US" smtClean="0"/>
              <a:pPr/>
              <a:t>1/17/2012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cap="small" dirty="0" smtClean="0"/>
              <a:t>Developmental Psychology</a:t>
            </a:r>
            <a:br>
              <a:rPr lang="en-US" sz="4400" cap="small" dirty="0" smtClean="0"/>
            </a:br>
            <a:r>
              <a:rPr lang="en-US" sz="4400" cap="small" dirty="0" smtClean="0"/>
              <a:t>Pilot Report</a:t>
            </a:r>
            <a:endParaRPr lang="en-US" sz="4400" cap="smal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UMBC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Developmental Psychology (prenatal through 12 years of age)</a:t>
            </a:r>
          </a:p>
          <a:p>
            <a:r>
              <a:rPr lang="en-US" sz="2400" dirty="0" smtClean="0"/>
              <a:t>Annual enrollment 540 students across 8 sections</a:t>
            </a:r>
          </a:p>
          <a:p>
            <a:r>
              <a:rPr lang="en-US" sz="2400" dirty="0" smtClean="0"/>
              <a:t>Required course for 4 majors; General Education Course</a:t>
            </a:r>
          </a:p>
          <a:p>
            <a:r>
              <a:rPr lang="en-US" sz="2400" dirty="0" smtClean="0"/>
              <a:t>Transfer and traditional students</a:t>
            </a:r>
          </a:p>
          <a:p>
            <a:r>
              <a:rPr lang="en-US" sz="2400" dirty="0" smtClean="0"/>
              <a:t>Lecture 2 ½ hrs a week; two sessions each week</a:t>
            </a:r>
          </a:p>
          <a:p>
            <a:r>
              <a:rPr lang="en-US" sz="2400" dirty="0" smtClean="0"/>
              <a:t>Four multiple choice exams</a:t>
            </a:r>
          </a:p>
          <a:p>
            <a:r>
              <a:rPr lang="en-US" sz="2400" dirty="0" smtClean="0"/>
              <a:t>One writing assignment </a:t>
            </a:r>
          </a:p>
          <a:p>
            <a:r>
              <a:rPr lang="en-US" sz="2400" dirty="0" smtClean="0"/>
              <a:t>Blackboard for posting</a:t>
            </a:r>
          </a:p>
          <a:p>
            <a:r>
              <a:rPr lang="en-US" sz="2400" dirty="0" smtClean="0"/>
              <a:t>No concern about DFW rates</a:t>
            </a:r>
          </a:p>
          <a:p>
            <a:endParaRPr lang="en-US" sz="2400" b="1" dirty="0" smtClean="0"/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Description of the Course</a:t>
            </a:r>
            <a:endParaRPr lang="en-US" cap="small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276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600" dirty="0" smtClean="0"/>
              <a:t>Course drift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Staffing issues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Poor SCEQ ratings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Lack of instructional technology use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Plagiarism concerns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Unequal enrollment across sections (60-100 students)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600" dirty="0" smtClean="0"/>
              <a:t>Student requests for more application of concepts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Requests for summer and winter sections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Students from Shady Grove campus requesting the </a:t>
            </a:r>
            <a:r>
              <a:rPr lang="en-US" sz="2600" dirty="0" smtClean="0"/>
              <a:t>course (40 miles from main campus)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944562"/>
          </a:xfrm>
        </p:spPr>
        <p:txBody>
          <a:bodyPr/>
          <a:lstStyle/>
          <a:p>
            <a:r>
              <a:rPr lang="en-US" cap="small" dirty="0" smtClean="0"/>
              <a:t>Issues that Need Resolving</a:t>
            </a:r>
            <a:endParaRPr lang="en-US" cap="smal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848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Replacement Model</a:t>
            </a:r>
          </a:p>
          <a:p>
            <a:r>
              <a:rPr lang="en-US" sz="2400" dirty="0" smtClean="0"/>
              <a:t>Face to face sessions four times during the semester; audio lectures for each chapter</a:t>
            </a:r>
          </a:p>
          <a:p>
            <a:r>
              <a:rPr lang="en-US" sz="2400" dirty="0" smtClean="0"/>
              <a:t>Online quizzes, chapter tests, videos, and interactivities with </a:t>
            </a:r>
            <a:r>
              <a:rPr lang="en-US" sz="2400" dirty="0" err="1" smtClean="0"/>
              <a:t>MyDevelopmentLab</a:t>
            </a:r>
            <a:endParaRPr lang="en-US" sz="2400" dirty="0" smtClean="0"/>
          </a:p>
          <a:p>
            <a:r>
              <a:rPr lang="en-US" sz="2400" dirty="0" smtClean="0"/>
              <a:t>Eight essays across four Units</a:t>
            </a:r>
          </a:p>
          <a:p>
            <a:r>
              <a:rPr lang="en-US" sz="2400" dirty="0" smtClean="0"/>
              <a:t>Weekly blog reflecting on topics in text </a:t>
            </a:r>
          </a:p>
          <a:p>
            <a:r>
              <a:rPr lang="en-US" sz="2400" dirty="0"/>
              <a:t>V</a:t>
            </a:r>
            <a:r>
              <a:rPr lang="en-US" sz="2400" dirty="0" smtClean="0"/>
              <a:t>irtual child activity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r>
              <a:rPr lang="en-US" cap="small" dirty="0" smtClean="0"/>
              <a:t>Choice of Redesign Model</a:t>
            </a:r>
            <a:endParaRPr lang="en-US" cap="smal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79248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 traditional section (n=90)</a:t>
            </a:r>
          </a:p>
          <a:p>
            <a:r>
              <a:rPr lang="en-US" sz="2000" dirty="0" smtClean="0"/>
              <a:t>1 redesign section (n=54)</a:t>
            </a:r>
          </a:p>
          <a:p>
            <a:r>
              <a:rPr lang="en-US" sz="2000" dirty="0" smtClean="0"/>
              <a:t>Same faculty assigned to both</a:t>
            </a:r>
          </a:p>
          <a:p>
            <a:r>
              <a:rPr lang="en-US" sz="2000" dirty="0" smtClean="0"/>
              <a:t>Assessment Plan</a:t>
            </a:r>
          </a:p>
          <a:p>
            <a:pPr lvl="1"/>
            <a:r>
              <a:rPr lang="en-US" sz="2000" dirty="0" smtClean="0"/>
              <a:t>Class GPA</a:t>
            </a:r>
          </a:p>
          <a:p>
            <a:pPr lvl="1"/>
            <a:r>
              <a:rPr lang="en-US" sz="2000" dirty="0" smtClean="0"/>
              <a:t>Common pretest (first 25 questions of the Final)</a:t>
            </a:r>
          </a:p>
          <a:p>
            <a:pPr lvl="1"/>
            <a:r>
              <a:rPr lang="en-US" sz="2000" dirty="0" smtClean="0"/>
              <a:t>Common final (questions agreed upon by three faculty)</a:t>
            </a:r>
          </a:p>
          <a:p>
            <a:pPr lvl="1"/>
            <a:r>
              <a:rPr lang="en-US" sz="2000" dirty="0" smtClean="0"/>
              <a:t>Student focus group at midterm</a:t>
            </a:r>
          </a:p>
          <a:p>
            <a:pPr lvl="1"/>
            <a:r>
              <a:rPr lang="en-US" sz="2000" dirty="0" smtClean="0"/>
              <a:t>Pass/fail online essays versus traditional unit essays due in class</a:t>
            </a:r>
          </a:p>
          <a:p>
            <a:pPr lvl="1"/>
            <a:r>
              <a:rPr lang="en-US" sz="2000" dirty="0" smtClean="0"/>
              <a:t>Blog quality</a:t>
            </a:r>
          </a:p>
          <a:p>
            <a:pPr lvl="1"/>
            <a:r>
              <a:rPr lang="en-US" sz="2000" dirty="0" smtClean="0"/>
              <a:t>SCEQs, item 9 re: instructor effectiveness</a:t>
            </a:r>
          </a:p>
          <a:p>
            <a:pPr lvl="1"/>
            <a:r>
              <a:rPr lang="en-US" sz="2000" dirty="0" smtClean="0"/>
              <a:t>Faculty evaluation of model impact 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r>
              <a:rPr lang="en-US" cap="small" dirty="0" smtClean="0"/>
              <a:t>Description of Pilot</a:t>
            </a:r>
            <a:endParaRPr lang="en-US" cap="smal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7772399" cy="4495800"/>
        </p:xfrm>
        <a:graphic>
          <a:graphicData uri="http://schemas.openxmlformats.org/drawingml/2006/table">
            <a:tbl>
              <a:tblPr/>
              <a:tblGrid>
                <a:gridCol w="2322785"/>
                <a:gridCol w="1786758"/>
                <a:gridCol w="1608083"/>
                <a:gridCol w="2054773"/>
              </a:tblGrid>
              <a:tr h="5994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Traditional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Redesign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Significance Test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GPA-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2.83 (0.66), N=62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2.76 (0.64), N=31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(91)=0.50, </a:t>
                      </a: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NS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Pretest scores-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14.84 (3.16), N=90</a:t>
                      </a: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13.02 (3.33), N=54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(142)=3.29, </a:t>
                      </a:r>
                      <a:r>
                        <a:rPr lang="en-US" sz="2000" i="1">
                          <a:latin typeface="Calibri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=.001</a:t>
                      </a: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Pretest Questions on Final Exam- 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17.41 (3.05), N=90</a:t>
                      </a: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16.13 (3.07), N=54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(142)=2.44, </a:t>
                      </a: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&lt;.05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Full Exam Score-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80.08 (10.26), N=90</a:t>
                      </a: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75.13 (10.97), N=54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(142)=2.73, </a:t>
                      </a: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&lt;.01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Results</a:t>
            </a:r>
            <a:endParaRPr lang="en-US" cap="smal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Pretest Items Comparison</a:t>
            </a:r>
            <a:endParaRPr lang="en-US" cap="small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04800" y="1066800"/>
          <a:ext cx="6477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0" y="3429000"/>
          <a:ext cx="3886199" cy="1920240"/>
        </p:xfrm>
        <a:graphic>
          <a:graphicData uri="http://schemas.openxmlformats.org/drawingml/2006/table">
            <a:tbl>
              <a:tblPr/>
              <a:tblGrid>
                <a:gridCol w="1096107"/>
                <a:gridCol w="1081215"/>
                <a:gridCol w="1708877"/>
              </a:tblGrid>
              <a:tr h="64008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Mean Score 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(Standard Error)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row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Traditional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Pretest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14.84 (0.34)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Final Exam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17.41 (0.32)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row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Calibri"/>
                          <a:ea typeface="Calibri"/>
                          <a:cs typeface="Times New Roman"/>
                        </a:rPr>
                        <a:t>Redesign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Pretest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13.02 (0.44)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Final Exam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16.13 (0.42)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cap="small" dirty="0" smtClean="0"/>
              <a:t>Final Grades in the Course</a:t>
            </a:r>
            <a:br>
              <a:rPr lang="en-US" cap="small" dirty="0" smtClean="0"/>
            </a:br>
            <a:r>
              <a:rPr lang="en-US" cap="small" dirty="0" smtClean="0"/>
              <a:t>Pilot Semester</a:t>
            </a:r>
            <a:endParaRPr lang="en-US" cap="small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1524000" y="1397000"/>
          <a:ext cx="6705600" cy="454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 smtClean="0"/>
              <a:t>Mid-Term Qualitative Data </a:t>
            </a:r>
            <a:br>
              <a:rPr lang="en-US" cap="small" dirty="0" smtClean="0"/>
            </a:br>
            <a:r>
              <a:rPr lang="en-US" cap="small" dirty="0" smtClean="0"/>
              <a:t>Pilot Semester</a:t>
            </a:r>
            <a:endParaRPr lang="en-US" cap="small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81000" y="1571655"/>
            <a:ext cx="85344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Protocol</a:t>
            </a:r>
            <a:endParaRPr kumimoji="0" lang="en-US" sz="2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Students take a few minutes to answer the questions individually.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Students are randomly put into groups and asked to share their responses. They are asked to record only those responses for which there is consensus.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Debrief by having the groups report out and see how much consensus there is across groups.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Data is summarized for the whole class, each group, and individually.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Conducted by Faculty Development Director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868362"/>
          </a:xfrm>
        </p:spPr>
        <p:txBody>
          <a:bodyPr/>
          <a:lstStyle/>
          <a:p>
            <a:r>
              <a:rPr lang="en-US" cap="small" dirty="0" smtClean="0"/>
              <a:t>Group </a:t>
            </a:r>
            <a:r>
              <a:rPr lang="en-US" cap="small" dirty="0" smtClean="0"/>
              <a:t>Questions-Redesign</a:t>
            </a:r>
            <a:endParaRPr lang="en-US" cap="small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81000" y="990600"/>
            <a:ext cx="8610600" cy="5229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200" dirty="0">
                <a:ea typeface="Calibri" pitchFamily="34" charset="0"/>
                <a:cs typeface="Times New Roman" pitchFamily="18" charset="0"/>
              </a:rPr>
              <a:t>Do you usually understand what is expected of you in </a:t>
            </a: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preparing </a:t>
            </a:r>
            <a:r>
              <a:rPr lang="en-US" sz="2200" dirty="0">
                <a:ea typeface="Calibri" pitchFamily="34" charset="0"/>
                <a:cs typeface="Times New Roman" pitchFamily="18" charset="0"/>
              </a:rPr>
              <a:t>for and participating in this class? If not, please explain why not. </a:t>
            </a:r>
            <a:endParaRPr lang="en-US" sz="2200" dirty="0" smtClean="0"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universal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agreement-syllabus clear </a:t>
            </a:r>
            <a:endParaRPr lang="en-US" sz="2200" b="1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</a:pP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What </a:t>
            </a:r>
            <a:r>
              <a:rPr lang="en-US" sz="2200" dirty="0">
                <a:ea typeface="Calibri" pitchFamily="34" charset="0"/>
                <a:cs typeface="Times New Roman" pitchFamily="18" charset="0"/>
              </a:rPr>
              <a:t>aspects of this course and your instructor's </a:t>
            </a: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teaching </a:t>
            </a:r>
            <a:r>
              <a:rPr kumimoji="0" lang="en-US" sz="220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help you learn best? </a:t>
            </a: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media, web assignments, online tests, videos </a:t>
            </a: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r>
              <a:rPr lang="en-US" sz="2200" dirty="0">
                <a:ea typeface="Calibri" pitchFamily="34" charset="0"/>
                <a:cs typeface="Times New Roman" pitchFamily="18" charset="0"/>
              </a:rPr>
              <a:t>What specific advice would you give to help your </a:t>
            </a: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instructor improve </a:t>
            </a:r>
            <a:r>
              <a:rPr lang="en-US" sz="2200" dirty="0">
                <a:ea typeface="Calibri" pitchFamily="34" charset="0"/>
                <a:cs typeface="Times New Roman" pitchFamily="18" charset="0"/>
              </a:rPr>
              <a:t>your learning in this course?</a:t>
            </a: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en-US" sz="2200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study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guides, review sheets, more structured meetings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en-US" sz="2200" dirty="0">
                <a:ea typeface="Calibri" pitchFamily="34" charset="0"/>
                <a:cs typeface="Times New Roman" pitchFamily="18" charset="0"/>
              </a:rPr>
              <a:t>What steps could you take to improve your own learning in this course? (Share ideas from group members—agreement with others is not necessary)</a:t>
            </a: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do not procrastinate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, use the online resources, time management, attend faculty sessions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14400" y="228600"/>
            <a:ext cx="77724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Group Questions-Traditional</a:t>
            </a:r>
            <a:endParaRPr kumimoji="0" lang="en-US" sz="41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81000" y="1189538"/>
            <a:ext cx="86106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200" dirty="0">
                <a:ea typeface="Calibri" pitchFamily="34" charset="0"/>
                <a:cs typeface="Times New Roman" pitchFamily="18" charset="0"/>
              </a:rPr>
              <a:t>Do you usually understand what is expected of you in </a:t>
            </a: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preparing </a:t>
            </a:r>
            <a:r>
              <a:rPr lang="en-US" sz="2200" dirty="0">
                <a:ea typeface="Calibri" pitchFamily="34" charset="0"/>
                <a:cs typeface="Times New Roman" pitchFamily="18" charset="0"/>
              </a:rPr>
              <a:t>for and participating in this class? If not, please explain why not. </a:t>
            </a:r>
            <a:endParaRPr lang="en-US" sz="2200" dirty="0" smtClean="0"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universal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agreement-syllabus clear </a:t>
            </a:r>
            <a:endParaRPr lang="en-US" sz="2200" b="1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</a:pP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What </a:t>
            </a:r>
            <a:r>
              <a:rPr lang="en-US" sz="2200" dirty="0">
                <a:ea typeface="Calibri" pitchFamily="34" charset="0"/>
                <a:cs typeface="Times New Roman" pitchFamily="18" charset="0"/>
              </a:rPr>
              <a:t>aspects of this course and your instructor's </a:t>
            </a: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teaching </a:t>
            </a:r>
            <a:r>
              <a:rPr kumimoji="0" lang="en-US" sz="220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help you learn best? </a:t>
            </a: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media, videos, applied examples</a:t>
            </a:r>
            <a:endParaRPr lang="en-US" sz="2200" b="1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r>
              <a:rPr lang="en-US" sz="2200" dirty="0">
                <a:ea typeface="Calibri" pitchFamily="34" charset="0"/>
                <a:cs typeface="Times New Roman" pitchFamily="18" charset="0"/>
              </a:rPr>
              <a:t>What specific advice would you give to help your </a:t>
            </a:r>
            <a:r>
              <a:rPr lang="en-US" sz="2200" dirty="0" smtClean="0">
                <a:ea typeface="Calibri" pitchFamily="34" charset="0"/>
                <a:cs typeface="Times New Roman" pitchFamily="18" charset="0"/>
              </a:rPr>
              <a:t>instructor improve </a:t>
            </a:r>
            <a:r>
              <a:rPr lang="en-US" sz="2200" dirty="0">
                <a:ea typeface="Calibri" pitchFamily="34" charset="0"/>
                <a:cs typeface="Times New Roman" pitchFamily="18" charset="0"/>
              </a:rPr>
              <a:t>your learning in this course?</a:t>
            </a: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en-US" sz="2200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study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guides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, less lecturing, more 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activities in class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en-US" sz="2200" b="1" dirty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en-US" sz="2200" dirty="0">
                <a:ea typeface="Calibri" pitchFamily="34" charset="0"/>
                <a:cs typeface="Times New Roman" pitchFamily="18" charset="0"/>
              </a:rPr>
              <a:t>What steps could you take to improve your own learning in this course? (Share ideas from group members—agreement with others is not necessary)</a:t>
            </a: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come to class, study groups</a:t>
            </a:r>
            <a:endParaRPr lang="en-US" sz="2200" b="1" dirty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Too many emails about technology issues</a:t>
            </a:r>
          </a:p>
          <a:p>
            <a:r>
              <a:rPr lang="en-US" dirty="0" smtClean="0"/>
              <a:t>Essay grading pass/fail took too long to review due to lack of writing skills</a:t>
            </a:r>
          </a:p>
          <a:p>
            <a:r>
              <a:rPr lang="en-US" dirty="0" smtClean="0"/>
              <a:t>Frustration with online </a:t>
            </a:r>
            <a:r>
              <a:rPr lang="en-US" dirty="0" err="1" smtClean="0"/>
              <a:t>miskeyed</a:t>
            </a:r>
            <a:r>
              <a:rPr lang="en-US" dirty="0" smtClean="0"/>
              <a:t> questions</a:t>
            </a:r>
          </a:p>
          <a:p>
            <a:r>
              <a:rPr lang="en-US" dirty="0" smtClean="0"/>
              <a:t>Students did not participate in face to face sessions</a:t>
            </a:r>
          </a:p>
          <a:p>
            <a:r>
              <a:rPr lang="en-US" dirty="0" smtClean="0"/>
              <a:t>Students not keeping to due dates in syllabus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Enjoyed focusing on favorite content in face to face sessions</a:t>
            </a:r>
          </a:p>
          <a:p>
            <a:r>
              <a:rPr lang="en-US" dirty="0" smtClean="0"/>
              <a:t>More interactivity with students; learned more names</a:t>
            </a:r>
          </a:p>
          <a:p>
            <a:r>
              <a:rPr lang="en-US" dirty="0" smtClean="0"/>
              <a:t>Some very good comments in blogs that would not have been shared in class</a:t>
            </a:r>
          </a:p>
          <a:p>
            <a:r>
              <a:rPr lang="en-US" dirty="0" smtClean="0"/>
              <a:t>More flexible hours and efficient use of time</a:t>
            </a:r>
          </a:p>
          <a:p>
            <a:r>
              <a:rPr lang="en-US" dirty="0" smtClean="0"/>
              <a:t>Identify students needing assistance quickly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Faculty Evaluation</a:t>
            </a:r>
            <a:endParaRPr lang="en-US" cap="smal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dirty="0" smtClean="0"/>
              <a:t>Students wanted more “real-time” interaction with the instructor</a:t>
            </a:r>
          </a:p>
          <a:p>
            <a:r>
              <a:rPr lang="en-US" sz="2600" dirty="0" smtClean="0"/>
              <a:t>More structure to face to face meeting sessions</a:t>
            </a:r>
          </a:p>
          <a:p>
            <a:r>
              <a:rPr lang="en-US" sz="2600" dirty="0" smtClean="0"/>
              <a:t>Too many writing assignments; students not experienced with essay assignments</a:t>
            </a:r>
          </a:p>
          <a:p>
            <a:r>
              <a:rPr lang="en-US" sz="2600" dirty="0" smtClean="0"/>
              <a:t>Boring audio lectures; need more interaction</a:t>
            </a:r>
          </a:p>
          <a:p>
            <a:r>
              <a:rPr lang="en-US" sz="2600" dirty="0" smtClean="0"/>
              <a:t>Blog entries tended to be less scholarly</a:t>
            </a:r>
          </a:p>
          <a:p>
            <a:r>
              <a:rPr lang="en-US" sz="2600" dirty="0" smtClean="0"/>
              <a:t>Students want exam review sessions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200" dirty="0" smtClean="0"/>
              <a:t>Assignment deadlines not met; posted on syllabus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Faculty receiving many emails about technology glitches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Videos and questions were mismatched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Online tests keyed incorrectly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Confusion over link to “virtual child”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Student access codes incorrect; slow to register</a:t>
            </a:r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/>
              <a:t>WHAT’S NOT WORKING?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Missing data: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GPA – not all available 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Transfer students not identified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Experience with hybrid courses (technology savvy)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Years at UMBC –Fr, So, </a:t>
            </a:r>
            <a:r>
              <a:rPr lang="en-US" sz="2400" dirty="0" err="1" smtClean="0"/>
              <a:t>Jr</a:t>
            </a:r>
            <a:r>
              <a:rPr lang="en-US" sz="2400" dirty="0" smtClean="0"/>
              <a:t>, </a:t>
            </a:r>
            <a:r>
              <a:rPr lang="en-US" sz="2400" dirty="0" err="1" smtClean="0"/>
              <a:t>Sr</a:t>
            </a:r>
            <a:endParaRPr lang="en-US" sz="2400" dirty="0" smtClean="0"/>
          </a:p>
          <a:p>
            <a:pPr lvl="1">
              <a:spcBef>
                <a:spcPts val="0"/>
              </a:spcBef>
            </a:pPr>
            <a:r>
              <a:rPr lang="en-US" sz="2400" dirty="0" smtClean="0"/>
              <a:t>Reason for taking the course (major versus Gen Ed)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Repeat enrollment not identified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Difference between night class students and day class students?</a:t>
            </a:r>
          </a:p>
          <a:p>
            <a:pPr>
              <a:spcBef>
                <a:spcPts val="0"/>
              </a:spcBef>
            </a:pPr>
            <a:endParaRPr lang="en-US" sz="1800" dirty="0" smtClean="0"/>
          </a:p>
          <a:p>
            <a:pPr>
              <a:spcBef>
                <a:spcPts val="0"/>
              </a:spcBef>
            </a:pPr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NOT WORKING?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11891"/>
          </a:xfrm>
        </p:spPr>
        <p:txBody>
          <a:bodyPr>
            <a:normAutofit fontScale="40000" lnSpcReduction="20000"/>
          </a:bodyPr>
          <a:lstStyle/>
          <a:p>
            <a:r>
              <a:rPr lang="en-US" sz="6000" dirty="0" smtClean="0"/>
              <a:t>Instructor had virtual office hours once a week; students signed up for sessions and identified topics.</a:t>
            </a:r>
          </a:p>
          <a:p>
            <a:r>
              <a:rPr lang="en-US" sz="6000" dirty="0" smtClean="0"/>
              <a:t>Increased to six face to face meetings and pedagogy change to group assignments related to unit content. (2 ½ hr sessions)</a:t>
            </a:r>
          </a:p>
          <a:p>
            <a:r>
              <a:rPr lang="en-US" sz="6000" dirty="0" smtClean="0"/>
              <a:t>Reduced writing assignments to four (pilot had six) with grading rubric embedded in the assignment.</a:t>
            </a:r>
          </a:p>
          <a:p>
            <a:r>
              <a:rPr lang="en-US" sz="6000" dirty="0" smtClean="0"/>
              <a:t>Added online resource for writing assistance</a:t>
            </a:r>
          </a:p>
          <a:p>
            <a:r>
              <a:rPr lang="en-US" sz="6000" dirty="0" smtClean="0"/>
              <a:t>Moved to discussion board with required scholarly postings; examples provided.</a:t>
            </a:r>
          </a:p>
          <a:p>
            <a:r>
              <a:rPr lang="en-US" sz="6000" dirty="0" smtClean="0"/>
              <a:t>Notification of due dates and times set on HOME Bb page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CHANGED?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81328"/>
            <a:ext cx="8305800" cy="476707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Publishers completed all “fixes” by mid January.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One link to the “virtual child” was embedded in Bb.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Student access codes were corrected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Deleted audio lectures and provided study guides with key concepts; added supplemental resources more interactivities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TA trained in technology and completed an orientation with students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Online orientation package was developed for use of virtual child and </a:t>
            </a:r>
            <a:r>
              <a:rPr lang="en-US" sz="2400" dirty="0" err="1" smtClean="0"/>
              <a:t>MyDevelopmentLab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Office of Institutional Research working on identifying missing data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Information sheet developed for missing OIR data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CHANGED?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/>
        </p:nvGraphicFramePr>
        <p:xfrm>
          <a:off x="914400" y="1143000"/>
          <a:ext cx="7620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cap="small" dirty="0" smtClean="0"/>
              <a:t>Implementation Data</a:t>
            </a:r>
            <a:endParaRPr lang="en-US" cap="small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914400" y="1066800"/>
          <a:ext cx="7467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9"/>
          <p:cNvSpPr txBox="1">
            <a:spLocks/>
          </p:cNvSpPr>
          <p:nvPr/>
        </p:nvSpPr>
        <p:spPr>
          <a:xfrm>
            <a:off x="914400" y="274638"/>
            <a:ext cx="7772400" cy="7159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Implementation</a:t>
            </a:r>
            <a:r>
              <a:rPr kumimoji="0" lang="en-US" sz="41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Data</a:t>
            </a:r>
            <a:endParaRPr kumimoji="0" lang="en-US" sz="4100" b="1" i="0" u="none" strike="noStrike" kern="1200" cap="small" spc="0" normalizeH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91200" y="4038600"/>
            <a:ext cx="152400" cy="152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788</TotalTime>
  <Words>951</Words>
  <Application>Microsoft Office PowerPoint</Application>
  <PresentationFormat>On-screen Show (4:3)</PresentationFormat>
  <Paragraphs>169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Developmental Psychology Pilot Report</vt:lpstr>
      <vt:lpstr>Description of the Course</vt:lpstr>
      <vt:lpstr>Issues that Need Resolving</vt:lpstr>
      <vt:lpstr>Choice of Redesign Model</vt:lpstr>
      <vt:lpstr>Description of Pilot</vt:lpstr>
      <vt:lpstr>Results</vt:lpstr>
      <vt:lpstr>Pretest Items Comparison</vt:lpstr>
      <vt:lpstr>Final Grades in the Course Pilot Semester</vt:lpstr>
      <vt:lpstr>Mid-Term Qualitative Data  Pilot Semester</vt:lpstr>
      <vt:lpstr>Group Questions-Redesign</vt:lpstr>
      <vt:lpstr>Slide 11</vt:lpstr>
      <vt:lpstr>Faculty Evaluation</vt:lpstr>
      <vt:lpstr>WHAT’S NOT WORKING?</vt:lpstr>
      <vt:lpstr>WHAT’S NOT WORKING?</vt:lpstr>
      <vt:lpstr>WHAT WAS CHANGED?</vt:lpstr>
      <vt:lpstr>WHAT WAS CHANGED?</vt:lpstr>
      <vt:lpstr>Implementation Data</vt:lpstr>
      <vt:lpstr>Slide 18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Developmental Psychology Pilot Report</dc:title>
  <dc:creator>O'Brien</dc:creator>
  <cp:lastModifiedBy>Eileen O'Brien</cp:lastModifiedBy>
  <cp:revision>77</cp:revision>
  <dcterms:created xsi:type="dcterms:W3CDTF">2012-01-13T20:39:14Z</dcterms:created>
  <dcterms:modified xsi:type="dcterms:W3CDTF">2012-01-18T02:18:42Z</dcterms:modified>
</cp:coreProperties>
</file>