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  <p:sldMasterId id="2147483743" r:id="rId2"/>
  </p:sldMasterIdLst>
  <p:sldIdLst>
    <p:sldId id="256" r:id="rId3"/>
    <p:sldId id="257" r:id="rId4"/>
    <p:sldId id="268" r:id="rId5"/>
    <p:sldId id="267" r:id="rId6"/>
    <p:sldId id="262" r:id="rId7"/>
    <p:sldId id="263" r:id="rId8"/>
    <p:sldId id="264" r:id="rId9"/>
    <p:sldId id="265" r:id="rId10"/>
    <p:sldId id="260" r:id="rId11"/>
    <p:sldId id="261" r:id="rId12"/>
    <p:sldId id="259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57" autoAdjust="0"/>
    <p:restoredTop sz="86441" autoAdjust="0"/>
  </p:normalViewPr>
  <p:slideViewPr>
    <p:cSldViewPr snapToGrid="0" snapToObjects="1">
      <p:cViewPr varScale="1">
        <p:scale>
          <a:sx n="100" d="100"/>
          <a:sy n="100" d="100"/>
        </p:scale>
        <p:origin x="-2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256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6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21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406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118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93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135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12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4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141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03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BC6E-2433-0248-8498-4A730BC7B8A2}" type="datetimeFigureOut">
              <a:rPr lang="en-US" smtClean="0"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1328-9B05-0341-A59A-E8943DDD3B0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BC6E-2433-0248-8498-4A730BC7B8A2}" type="datetimeFigureOut">
              <a:rPr lang="en-US" smtClean="0"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1328-9B05-0341-A59A-E8943DDD3B0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BC6E-2433-0248-8498-4A730BC7B8A2}" type="datetimeFigureOut">
              <a:rPr lang="en-US" smtClean="0"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1328-9B05-0341-A59A-E8943DDD3B0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78FEBC6E-2433-0248-8498-4A730BC7B8A2}" type="datetimeFigureOut">
              <a:rPr lang="en-US" smtClean="0"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1328-9B05-0341-A59A-E8943DDD3B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78FEBC6E-2433-0248-8498-4A730BC7B8A2}" type="datetimeFigureOut">
              <a:rPr lang="en-US" smtClean="0"/>
              <a:t>1/18/12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DE644-4F58-6441-A537-3E1B26FB3FC3}" type="datetimeFigureOut">
              <a:rPr lang="en-US" smtClean="0"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5F604-C961-5845-BC03-B4EE8F028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48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8FEBC6E-2433-0248-8498-4A730BC7B8A2}" type="datetimeFigureOut">
              <a:rPr lang="en-US" smtClean="0"/>
              <a:t>1/18/12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78C1328-9B05-0341-A59A-E8943DDD3B0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Course Redesign</a:t>
            </a:r>
            <a:br>
              <a:rPr lang="en-US" dirty="0" smtClean="0"/>
            </a:br>
            <a:r>
              <a:rPr lang="en-US" dirty="0" smtClean="0"/>
              <a:t>Mid-Course Assessment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1/18/2012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55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 from Pilot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Mathematics</a:t>
            </a:r>
          </a:p>
          <a:p>
            <a:pPr lvl="1"/>
            <a:r>
              <a:rPr lang="en-US" dirty="0" smtClean="0"/>
              <a:t>Models diverse</a:t>
            </a:r>
          </a:p>
          <a:p>
            <a:pPr lvl="2"/>
            <a:r>
              <a:rPr lang="en-US" dirty="0" smtClean="0"/>
              <a:t>Emporium</a:t>
            </a:r>
          </a:p>
          <a:p>
            <a:pPr lvl="2"/>
            <a:r>
              <a:rPr lang="en-US" dirty="0" smtClean="0"/>
              <a:t>Replacement</a:t>
            </a:r>
          </a:p>
          <a:p>
            <a:pPr lvl="2"/>
            <a:r>
              <a:rPr lang="en-US" dirty="0" smtClean="0"/>
              <a:t>Linked Workshop</a:t>
            </a:r>
          </a:p>
          <a:p>
            <a:pPr lvl="1"/>
            <a:r>
              <a:rPr lang="en-US" dirty="0" smtClean="0"/>
              <a:t>All reported some improvement relative to stated problem</a:t>
            </a:r>
          </a:p>
          <a:p>
            <a:pPr lvl="1"/>
            <a:r>
              <a:rPr lang="en-US" dirty="0" smtClean="0"/>
              <a:t>Linked</a:t>
            </a:r>
            <a:r>
              <a:rPr lang="en-US" baseline="0" dirty="0" smtClean="0"/>
              <a:t> Workshop didn’t work as optional for students and they will make it mandatory</a:t>
            </a:r>
          </a:p>
        </p:txBody>
      </p:sp>
    </p:spTree>
    <p:extLst>
      <p:ext uri="{BB962C8B-B14F-4D97-AF65-F5344CB8AC3E}">
        <p14:creationId xmlns:p14="http://schemas.microsoft.com/office/powerpoint/2010/main" val="2399528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 from Pilot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 smtClean="0"/>
              <a:t>Bio/</a:t>
            </a:r>
            <a:r>
              <a:rPr lang="en-US" dirty="0" err="1" smtClean="0"/>
              <a:t>Chem</a:t>
            </a:r>
            <a:r>
              <a:rPr lang="en-US" dirty="0" smtClean="0"/>
              <a:t>/Psychology</a:t>
            </a:r>
          </a:p>
          <a:p>
            <a:pPr lvl="1"/>
            <a:r>
              <a:rPr lang="en-US" dirty="0" smtClean="0"/>
              <a:t>Multiple</a:t>
            </a:r>
            <a:r>
              <a:rPr lang="en-US" baseline="0" dirty="0" smtClean="0"/>
              <a:t> models with emphasis on Replacement</a:t>
            </a:r>
          </a:p>
          <a:p>
            <a:pPr lvl="1"/>
            <a:r>
              <a:rPr lang="en-US" baseline="0" dirty="0" smtClean="0"/>
              <a:t>Issues</a:t>
            </a:r>
          </a:p>
          <a:p>
            <a:pPr lvl="2"/>
            <a:r>
              <a:rPr lang="en-US" dirty="0" smtClean="0"/>
              <a:t>Too many adjuncts</a:t>
            </a:r>
          </a:p>
          <a:p>
            <a:pPr lvl="2"/>
            <a:r>
              <a:rPr lang="en-US" dirty="0" smtClean="0"/>
              <a:t>Make classes more interactive</a:t>
            </a:r>
          </a:p>
          <a:p>
            <a:pPr lvl="2"/>
            <a:r>
              <a:rPr lang="en-US" dirty="0" smtClean="0"/>
              <a:t>DWF</a:t>
            </a:r>
            <a:r>
              <a:rPr lang="en-US" baseline="0" dirty="0" smtClean="0"/>
              <a:t> rate high in science courses</a:t>
            </a:r>
          </a:p>
          <a:p>
            <a:pPr lvl="2"/>
            <a:endParaRPr lang="en-US" baseline="0" dirty="0" smtClean="0"/>
          </a:p>
          <a:p>
            <a:pPr lvl="2"/>
            <a:r>
              <a:rPr lang="en-US" baseline="0" dirty="0" smtClean="0"/>
              <a:t>Worked well</a:t>
            </a:r>
          </a:p>
          <a:p>
            <a:pPr lvl="3"/>
            <a:r>
              <a:rPr lang="en-US" dirty="0" smtClean="0"/>
              <a:t>GAs and UGA</a:t>
            </a:r>
            <a:r>
              <a:rPr lang="en-US" baseline="0" dirty="0" smtClean="0"/>
              <a:t>s</a:t>
            </a:r>
          </a:p>
          <a:p>
            <a:pPr lvl="3"/>
            <a:r>
              <a:rPr lang="en-US" dirty="0" smtClean="0"/>
              <a:t>Clickers</a:t>
            </a:r>
          </a:p>
          <a:p>
            <a:pPr lvl="3"/>
            <a:r>
              <a:rPr lang="en-US" dirty="0" smtClean="0"/>
              <a:t>Publishers</a:t>
            </a:r>
            <a:r>
              <a:rPr lang="en-US" baseline="0" dirty="0" smtClean="0"/>
              <a:t> both worked well and not</a:t>
            </a:r>
          </a:p>
          <a:p>
            <a:pPr lvl="4"/>
            <a:r>
              <a:rPr lang="en-US" dirty="0" smtClean="0"/>
              <a:t>Big impact on</a:t>
            </a:r>
            <a:r>
              <a:rPr lang="en-US" baseline="0" dirty="0" smtClean="0"/>
              <a:t> the redesign</a:t>
            </a:r>
          </a:p>
          <a:p>
            <a:pPr lvl="3"/>
            <a:r>
              <a:rPr lang="en-US" dirty="0" smtClean="0"/>
              <a:t>Get throug</a:t>
            </a:r>
            <a:r>
              <a:rPr lang="en-US" baseline="0" dirty="0" smtClean="0"/>
              <a:t>h more material rather than less in one case</a:t>
            </a:r>
          </a:p>
          <a:p>
            <a:pPr lvl="3"/>
            <a:r>
              <a:rPr lang="en-US" baseline="0" dirty="0" smtClean="0"/>
              <a:t>Campus logistic as issue</a:t>
            </a:r>
          </a:p>
          <a:p>
            <a:pPr lvl="3"/>
            <a:r>
              <a:rPr lang="en-US" baseline="0" dirty="0" smtClean="0"/>
              <a:t>Don’t identify it as a “pilot”</a:t>
            </a:r>
          </a:p>
          <a:p>
            <a:pPr lvl="2"/>
            <a:r>
              <a:rPr lang="en-US" dirty="0" smtClean="0"/>
              <a:t>Didn’t work</a:t>
            </a:r>
          </a:p>
          <a:p>
            <a:pPr lvl="3"/>
            <a:r>
              <a:rPr lang="en-US" dirty="0" smtClean="0"/>
              <a:t>Online discussion board had mixed</a:t>
            </a:r>
            <a:r>
              <a:rPr lang="en-US" baseline="0" dirty="0" smtClean="0"/>
              <a:t> value depending on course.   OLA ran the blog seemed to help</a:t>
            </a:r>
          </a:p>
          <a:p>
            <a:pPr lvl="3"/>
            <a:r>
              <a:rPr lang="en-US" dirty="0" smtClean="0"/>
              <a:t>Group</a:t>
            </a:r>
            <a:r>
              <a:rPr lang="en-US" baseline="0" dirty="0" smtClean="0"/>
              <a:t> with common final saw 10% improvement as part of the data</a:t>
            </a:r>
            <a:r>
              <a:rPr lang="en-US" baseline="0" dirty="0"/>
              <a:t> </a:t>
            </a:r>
            <a:r>
              <a:rPr lang="en-US" baseline="0" dirty="0" smtClean="0"/>
              <a:t>collection</a:t>
            </a:r>
          </a:p>
        </p:txBody>
      </p:sp>
    </p:spTree>
    <p:extLst>
      <p:ext uri="{BB962C8B-B14F-4D97-AF65-F5344CB8AC3E}">
        <p14:creationId xmlns:p14="http://schemas.microsoft.com/office/powerpoint/2010/main" val="3012618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 from Pilot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1"/>
            <a:r>
              <a:rPr lang="en-US" baseline="0" dirty="0" smtClean="0"/>
              <a:t>Diverse collection of courses</a:t>
            </a:r>
          </a:p>
          <a:p>
            <a:pPr lvl="3"/>
            <a:r>
              <a:rPr lang="en-US" baseline="0" dirty="0" smtClean="0"/>
              <a:t>Things that were problematic</a:t>
            </a:r>
          </a:p>
          <a:p>
            <a:pPr lvl="4"/>
            <a:r>
              <a:rPr lang="en-US" baseline="0" dirty="0" smtClean="0"/>
              <a:t>State of campus college</a:t>
            </a:r>
          </a:p>
          <a:p>
            <a:pPr lvl="4"/>
            <a:r>
              <a:rPr lang="en-US" baseline="0" dirty="0" smtClean="0"/>
              <a:t>Customer care by OIT can be improved</a:t>
            </a:r>
          </a:p>
          <a:p>
            <a:pPr lvl="4"/>
            <a:r>
              <a:rPr lang="en-US" baseline="0" dirty="0" smtClean="0"/>
              <a:t>Diversity of end user technology being used</a:t>
            </a:r>
          </a:p>
          <a:p>
            <a:pPr lvl="4"/>
            <a:r>
              <a:rPr lang="en-US" baseline="0" dirty="0" smtClean="0"/>
              <a:t>Faculty involved were working on Overload</a:t>
            </a:r>
          </a:p>
          <a:p>
            <a:pPr lvl="4"/>
            <a:r>
              <a:rPr lang="en-US" baseline="0" dirty="0" smtClean="0"/>
              <a:t>Re-educate upper administration about initiative and goals</a:t>
            </a:r>
          </a:p>
          <a:p>
            <a:pPr lvl="5"/>
            <a:r>
              <a:rPr lang="en-US" baseline="0" dirty="0" smtClean="0"/>
              <a:t>Department Chair is an important factor in solving these issue</a:t>
            </a:r>
          </a:p>
          <a:p>
            <a:pPr lvl="4"/>
            <a:r>
              <a:rPr lang="en-US" baseline="0" dirty="0" smtClean="0"/>
              <a:t>Comparative value of f2f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online component----role of human factor</a:t>
            </a:r>
          </a:p>
          <a:p>
            <a:pPr lvl="4"/>
            <a:r>
              <a:rPr lang="en-US" baseline="0" dirty="0" smtClean="0"/>
              <a:t>Less faculty </a:t>
            </a:r>
            <a:r>
              <a:rPr lang="en-US" baseline="0" dirty="0" err="1" smtClean="0"/>
              <a:t>resistence</a:t>
            </a:r>
            <a:r>
              <a:rPr lang="en-US" baseline="0" dirty="0" smtClean="0"/>
              <a:t> if progress f2f</a:t>
            </a:r>
            <a:r>
              <a:rPr lang="en-US" baseline="0" dirty="0" smtClean="0">
                <a:sym typeface="Wingdings"/>
              </a:rPr>
              <a:t>hybird-online</a:t>
            </a:r>
          </a:p>
          <a:p>
            <a:pPr lvl="4"/>
            <a:r>
              <a:rPr lang="en-US" baseline="0" dirty="0" smtClean="0">
                <a:sym typeface="Wingdings"/>
              </a:rPr>
              <a:t>Too top down as opposed to bottom up</a:t>
            </a:r>
          </a:p>
          <a:p>
            <a:pPr lvl="4"/>
            <a:r>
              <a:rPr lang="en-US" baseline="0" dirty="0" err="1" smtClean="0">
                <a:sym typeface="Wingdings"/>
              </a:rPr>
              <a:t>Realsitic</a:t>
            </a:r>
            <a:r>
              <a:rPr lang="en-US" baseline="0" dirty="0" smtClean="0">
                <a:sym typeface="Wingdings"/>
              </a:rPr>
              <a:t> assessment of use of money</a:t>
            </a:r>
          </a:p>
          <a:p>
            <a:pPr lvl="4"/>
            <a:r>
              <a:rPr lang="en-US" baseline="0" dirty="0" smtClean="0">
                <a:sym typeface="Wingdings"/>
              </a:rPr>
              <a:t>Dealing with non-traditional students and resources needed</a:t>
            </a:r>
          </a:p>
          <a:p>
            <a:pPr lvl="4"/>
            <a:r>
              <a:rPr lang="en-US" baseline="0" dirty="0" smtClean="0">
                <a:sym typeface="Wingdings"/>
              </a:rPr>
              <a:t>What happens when grant funding runs out</a:t>
            </a:r>
          </a:p>
          <a:p>
            <a:pPr lvl="4"/>
            <a:r>
              <a:rPr lang="en-US" baseline="0" dirty="0" smtClean="0">
                <a:sym typeface="Wingdings"/>
              </a:rPr>
              <a:t>Develop Course FAQ/wiki</a:t>
            </a:r>
          </a:p>
          <a:p>
            <a:pPr lvl="4"/>
            <a:r>
              <a:rPr lang="en-US" baseline="0" dirty="0" err="1" smtClean="0">
                <a:sym typeface="Wingdings"/>
              </a:rPr>
              <a:t>Recongize</a:t>
            </a:r>
            <a:r>
              <a:rPr lang="en-US" baseline="0" dirty="0" smtClean="0">
                <a:sym typeface="Wingdings"/>
              </a:rPr>
              <a:t> this changes the course culture</a:t>
            </a:r>
          </a:p>
          <a:p>
            <a:pPr lvl="4"/>
            <a:r>
              <a:rPr lang="en-US" baseline="0" dirty="0" smtClean="0">
                <a:sym typeface="Wingdings"/>
              </a:rPr>
              <a:t>Need to have structure</a:t>
            </a:r>
          </a:p>
          <a:p>
            <a:pPr lvl="4"/>
            <a:r>
              <a:rPr lang="en-US" baseline="0" dirty="0" smtClean="0">
                <a:sym typeface="Wingdings"/>
              </a:rPr>
              <a:t>Paradigm shift of putting </a:t>
            </a:r>
            <a:r>
              <a:rPr lang="en-US" baseline="0" dirty="0" err="1" smtClean="0">
                <a:sym typeface="Wingdings"/>
              </a:rPr>
              <a:t>responsibilith</a:t>
            </a:r>
            <a:r>
              <a:rPr lang="en-US" baseline="0" dirty="0" smtClean="0">
                <a:sym typeface="Wingdings"/>
              </a:rPr>
              <a:t> on student</a:t>
            </a:r>
          </a:p>
          <a:p>
            <a:pPr lvl="4"/>
            <a:r>
              <a:rPr lang="en-US" baseline="0" dirty="0" smtClean="0">
                <a:sym typeface="Wingdings"/>
              </a:rPr>
              <a:t>Conveying etiquette in use of technology.</a:t>
            </a: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126765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Sustaining the Redesign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You, your institution, and the funding source have a big investment in your course redesign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558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Sustaining the Redesign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You, your institution, and the funding source have a big investment in your course redesign</a:t>
            </a:r>
          </a:p>
          <a:p>
            <a:r>
              <a:rPr lang="en-US" dirty="0" smtClean="0"/>
              <a:t>Our hope is three fold</a:t>
            </a:r>
          </a:p>
          <a:p>
            <a:pPr lvl="1"/>
            <a:r>
              <a:rPr lang="en-US" dirty="0" smtClean="0"/>
              <a:t>This investment will be sustained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390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Sustaining the Redesign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You, your institution, and the funding source have a big investment in your course redesign</a:t>
            </a:r>
          </a:p>
          <a:p>
            <a:r>
              <a:rPr lang="en-US" dirty="0" smtClean="0"/>
              <a:t>Our hope is three fold</a:t>
            </a:r>
          </a:p>
          <a:p>
            <a:pPr lvl="1"/>
            <a:r>
              <a:rPr lang="en-US" dirty="0" smtClean="0"/>
              <a:t>This investment will be sustained</a:t>
            </a:r>
          </a:p>
          <a:p>
            <a:pPr lvl="1"/>
            <a:r>
              <a:rPr lang="en-US" dirty="0" smtClean="0"/>
              <a:t>Your redesign will stimulate similar rethinking in other departmental courses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913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Sustaining the Redesign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You, your institution, and the funding source have a big investment in your course redesign</a:t>
            </a:r>
          </a:p>
          <a:p>
            <a:r>
              <a:rPr lang="en-US" dirty="0" smtClean="0"/>
              <a:t>Our hope is three fold</a:t>
            </a:r>
          </a:p>
          <a:p>
            <a:pPr lvl="1"/>
            <a:r>
              <a:rPr lang="en-US" dirty="0" smtClean="0"/>
              <a:t>This investment will be sustained</a:t>
            </a:r>
          </a:p>
          <a:p>
            <a:pPr lvl="1"/>
            <a:r>
              <a:rPr lang="en-US" dirty="0" smtClean="0"/>
              <a:t>Your redesign will stimulate similar rethinking in other departmental courses</a:t>
            </a:r>
          </a:p>
          <a:p>
            <a:pPr lvl="1"/>
            <a:r>
              <a:rPr lang="en-US" dirty="0" smtClean="0"/>
              <a:t>Your department will be a model for similar thinking in other departments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295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Sustaining the Redesign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Redesigns have many inter-connected components</a:t>
            </a:r>
          </a:p>
          <a:p>
            <a:pPr lvl="1"/>
            <a:r>
              <a:rPr lang="en-US" dirty="0" smtClean="0"/>
              <a:t>Underlying academic and/or financial issue</a:t>
            </a:r>
          </a:p>
          <a:p>
            <a:pPr lvl="1"/>
            <a:r>
              <a:rPr lang="en-US" dirty="0" smtClean="0"/>
              <a:t>Faculty</a:t>
            </a:r>
          </a:p>
          <a:p>
            <a:pPr lvl="1"/>
            <a:r>
              <a:rPr lang="en-US" dirty="0" smtClean="0"/>
              <a:t>TA’s and ULA’s</a:t>
            </a:r>
          </a:p>
          <a:p>
            <a:pPr lvl="1"/>
            <a:r>
              <a:rPr lang="en-US" dirty="0" smtClean="0"/>
              <a:t>Assessment assistance</a:t>
            </a:r>
          </a:p>
          <a:p>
            <a:pPr lvl="1"/>
            <a:r>
              <a:rPr lang="en-US" dirty="0" smtClean="0"/>
              <a:t>OIT</a:t>
            </a:r>
          </a:p>
          <a:p>
            <a:pPr lvl="1"/>
            <a:r>
              <a:rPr lang="en-US" dirty="0" smtClean="0"/>
              <a:t>Departmental, Dean, Provost support</a:t>
            </a:r>
          </a:p>
          <a:p>
            <a:pPr lvl="1"/>
            <a:r>
              <a:rPr lang="en-US" dirty="0" smtClean="0"/>
              <a:t>Lab resources</a:t>
            </a:r>
          </a:p>
        </p:txBody>
      </p:sp>
    </p:spTree>
    <p:extLst>
      <p:ext uri="{BB962C8B-B14F-4D97-AF65-F5344CB8AC3E}">
        <p14:creationId xmlns:p14="http://schemas.microsoft.com/office/powerpoint/2010/main" val="2649888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Sustaining the Redesign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Redesigns have many inter-connected components</a:t>
            </a:r>
          </a:p>
          <a:p>
            <a:pPr lvl="1"/>
            <a:r>
              <a:rPr lang="en-US" dirty="0" smtClean="0"/>
              <a:t>Underlying academic and/or financial issue</a:t>
            </a:r>
          </a:p>
          <a:p>
            <a:pPr lvl="1"/>
            <a:r>
              <a:rPr lang="en-US" dirty="0" smtClean="0"/>
              <a:t>Faculty</a:t>
            </a:r>
          </a:p>
          <a:p>
            <a:pPr lvl="1"/>
            <a:r>
              <a:rPr lang="en-US" dirty="0" smtClean="0"/>
              <a:t>TA’s and ULA’s</a:t>
            </a:r>
          </a:p>
          <a:p>
            <a:pPr lvl="1"/>
            <a:r>
              <a:rPr lang="en-US" dirty="0" smtClean="0"/>
              <a:t>Assessment assistance</a:t>
            </a:r>
          </a:p>
          <a:p>
            <a:pPr lvl="1"/>
            <a:r>
              <a:rPr lang="en-US" dirty="0" smtClean="0"/>
              <a:t>OIT</a:t>
            </a:r>
          </a:p>
          <a:p>
            <a:pPr lvl="1"/>
            <a:r>
              <a:rPr lang="en-US" dirty="0" smtClean="0"/>
              <a:t>Departmental, Dean, Provost support</a:t>
            </a:r>
          </a:p>
          <a:p>
            <a:pPr lvl="1"/>
            <a:r>
              <a:rPr lang="en-US" dirty="0" smtClean="0"/>
              <a:t>Lab resources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These can’t be depended upon forever</a:t>
            </a:r>
          </a:p>
        </p:txBody>
      </p:sp>
    </p:spTree>
    <p:extLst>
      <p:ext uri="{BB962C8B-B14F-4D97-AF65-F5344CB8AC3E}">
        <p14:creationId xmlns:p14="http://schemas.microsoft.com/office/powerpoint/2010/main" val="3668989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Sustaining the Redesign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8547"/>
          </a:xfrm>
        </p:spPr>
        <p:txBody>
          <a:bodyPr>
            <a:normAutofit/>
          </a:bodyPr>
          <a:lstStyle/>
          <a:p>
            <a:r>
              <a:rPr lang="en-US" dirty="0" smtClean="0"/>
              <a:t>What can go awry?</a:t>
            </a:r>
          </a:p>
          <a:p>
            <a:pPr lvl="1"/>
            <a:r>
              <a:rPr lang="en-US" dirty="0" smtClean="0"/>
              <a:t>Staffing changes</a:t>
            </a:r>
          </a:p>
          <a:p>
            <a:pPr lvl="2"/>
            <a:r>
              <a:rPr lang="en-US" dirty="0" smtClean="0"/>
              <a:t>Especially if redesign isn’t a full team effort</a:t>
            </a:r>
          </a:p>
          <a:p>
            <a:pPr lvl="1"/>
            <a:r>
              <a:rPr lang="en-US" dirty="0" smtClean="0"/>
              <a:t>Need for additional resources due to enrollment growth</a:t>
            </a:r>
          </a:p>
          <a:p>
            <a:pPr lvl="1"/>
            <a:r>
              <a:rPr lang="en-US" dirty="0" smtClean="0"/>
              <a:t>Loss of support from department</a:t>
            </a:r>
          </a:p>
          <a:p>
            <a:pPr lvl="1"/>
            <a:r>
              <a:rPr lang="en-US" dirty="0" smtClean="0"/>
              <a:t>Desire to do something “new” even though redesign is working</a:t>
            </a:r>
          </a:p>
          <a:p>
            <a:pPr lvl="1"/>
            <a:r>
              <a:rPr lang="en-US" dirty="0" smtClean="0"/>
              <a:t>Lack of commitment for ongoing data analysis</a:t>
            </a:r>
          </a:p>
          <a:p>
            <a:pPr lvl="1"/>
            <a:r>
              <a:rPr lang="en-US" dirty="0" smtClean="0"/>
              <a:t>Reward system does not encourage academic innovation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07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Contributing to Sustaining </a:t>
            </a:r>
            <a:r>
              <a:rPr lang="en-US" dirty="0"/>
              <a:t>Y</a:t>
            </a:r>
            <a:r>
              <a:rPr lang="en-US" dirty="0" smtClean="0"/>
              <a:t>our </a:t>
            </a:r>
            <a:r>
              <a:rPr lang="en-US" dirty="0"/>
              <a:t>I</a:t>
            </a:r>
            <a:r>
              <a:rPr lang="en-US" dirty="0" smtClean="0"/>
              <a:t>nvestment</a:t>
            </a:r>
            <a:br>
              <a:rPr lang="en-US" dirty="0" smtClean="0"/>
            </a:b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Ongoing success</a:t>
            </a:r>
          </a:p>
          <a:p>
            <a:pPr lvl="1"/>
            <a:r>
              <a:rPr lang="en-US" dirty="0" smtClean="0"/>
              <a:t>Student</a:t>
            </a:r>
          </a:p>
          <a:p>
            <a:pPr lvl="1"/>
            <a:r>
              <a:rPr lang="en-US" dirty="0" smtClean="0"/>
              <a:t>Faculty satisfaction</a:t>
            </a:r>
          </a:p>
          <a:p>
            <a:pPr lvl="1"/>
            <a:r>
              <a:rPr lang="en-US" dirty="0" smtClean="0"/>
              <a:t>Cost effectiveness</a:t>
            </a:r>
          </a:p>
          <a:p>
            <a:r>
              <a:rPr lang="en-US" dirty="0" smtClean="0"/>
              <a:t>Continuous Improvement </a:t>
            </a:r>
          </a:p>
          <a:p>
            <a:r>
              <a:rPr lang="en-US" dirty="0" smtClean="0"/>
              <a:t>Effective reinvestment of saved resources</a:t>
            </a:r>
          </a:p>
          <a:p>
            <a:r>
              <a:rPr lang="en-US" dirty="0" smtClean="0"/>
              <a:t>Communication with all stakeholders regarding effectiveness and efficiencies achieved</a:t>
            </a:r>
          </a:p>
          <a:p>
            <a:r>
              <a:rPr lang="en-US" dirty="0" smtClean="0"/>
              <a:t>Work to develop a climate for academic innovation</a:t>
            </a:r>
          </a:p>
          <a:p>
            <a:pPr lvl="1"/>
            <a:r>
              <a:rPr lang="en-US" dirty="0" smtClean="0"/>
              <a:t>USM Strategic Plan Specifically Includes This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004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593</Words>
  <Application>Microsoft Macintosh PowerPoint</Application>
  <PresentationFormat>On-screen Show (4:3)</PresentationFormat>
  <Paragraphs>104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Custom Design</vt:lpstr>
      <vt:lpstr>Revolution</vt:lpstr>
      <vt:lpstr>Course Redesign Mid-Course Assessment</vt:lpstr>
      <vt:lpstr>Lessons Learned from Pilot</vt:lpstr>
      <vt:lpstr>Lessons Learned from Pilot</vt:lpstr>
      <vt:lpstr>Lessons Learned from Pilot</vt:lpstr>
      <vt:lpstr>Sustaining the Redesign</vt:lpstr>
      <vt:lpstr>Sustaining the Redesign</vt:lpstr>
      <vt:lpstr>Sustaining the Redesign</vt:lpstr>
      <vt:lpstr>Sustaining the Redesign</vt:lpstr>
      <vt:lpstr>Sustaining the Redesign </vt:lpstr>
      <vt:lpstr>Sustaining the Redesign </vt:lpstr>
      <vt:lpstr>Sustaining the Redesign</vt:lpstr>
      <vt:lpstr>Factors Contributing to Sustaining Your Investment  </vt:lpstr>
    </vt:vector>
  </TitlesOfParts>
  <Company>University System of Maryland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Redesign Mid-Course Assessment</dc:title>
  <dc:creator>Donald Spicer</dc:creator>
  <cp:lastModifiedBy>Donald Spicer</cp:lastModifiedBy>
  <cp:revision>11</cp:revision>
  <dcterms:created xsi:type="dcterms:W3CDTF">2012-01-16T16:54:16Z</dcterms:created>
  <dcterms:modified xsi:type="dcterms:W3CDTF">2012-01-18T22:20:15Z</dcterms:modified>
</cp:coreProperties>
</file>