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6" r:id="rId5"/>
    <p:sldId id="258" r:id="rId6"/>
    <p:sldId id="259" r:id="rId7"/>
    <p:sldId id="260" r:id="rId8"/>
    <p:sldId id="261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>
        <p:scale>
          <a:sx n="70" d="100"/>
          <a:sy n="70" d="100"/>
        </p:scale>
        <p:origin x="-1666" y="-2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C0BC1-F64F-4AE0-BC12-9E00F7163A79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A8C8B-A6B2-4C41-9771-A1F233D27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Sustaining Course Redesign on Your Campus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Marguerite Weber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Sustaining Academic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 at the course level</a:t>
            </a:r>
          </a:p>
          <a:p>
            <a:r>
              <a:rPr lang="en-US" dirty="0" smtClean="0"/>
              <a:t>… at the departmental level </a:t>
            </a:r>
          </a:p>
          <a:p>
            <a:r>
              <a:rPr lang="en-US" dirty="0" smtClean="0"/>
              <a:t>… at the campus level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the Course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Continue tracking results and scanning for problems/opportunities</a:t>
            </a:r>
          </a:p>
          <a:p>
            <a:r>
              <a:rPr lang="en-US" dirty="0" smtClean="0"/>
              <a:t>Keep an accurate history of the changes you make in response to track the impact of changes</a:t>
            </a:r>
          </a:p>
          <a:p>
            <a:r>
              <a:rPr lang="en-US" dirty="0" smtClean="0"/>
              <a:t>Invest savings (funds, time, energy) in resources that sustain (infrastructure, training, outreach)</a:t>
            </a:r>
          </a:p>
          <a:p>
            <a:r>
              <a:rPr lang="en-US" dirty="0" smtClean="0"/>
              <a:t>Consider a “succession” plan for course coordination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911764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department</a:t>
            </a:r>
            <a:r>
              <a:rPr lang="en-US" baseline="0" dirty="0" smtClean="0"/>
              <a:t>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Communicate with course coordinators for “down stream” and “up stream” courses to stay aware of changes in the students or curricula that might impact your results</a:t>
            </a:r>
          </a:p>
          <a:p>
            <a:r>
              <a:rPr lang="en-US" dirty="0" smtClean="0"/>
              <a:t>Look for opportunities</a:t>
            </a:r>
            <a:r>
              <a:rPr lang="en-US" baseline="0" dirty="0" smtClean="0"/>
              <a:t> for re-purposing/ adapting the resources developed for the redesign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5318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Campus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Designating a CR facilitator</a:t>
            </a:r>
          </a:p>
          <a:p>
            <a:r>
              <a:rPr lang="en-US" dirty="0" smtClean="0"/>
              <a:t>Articulating an adaptable design</a:t>
            </a:r>
          </a:p>
          <a:p>
            <a:r>
              <a:rPr lang="en-US" dirty="0" smtClean="0"/>
              <a:t>Communicating results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 Facilitator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NCAT principles</a:t>
            </a:r>
          </a:p>
          <a:p>
            <a:r>
              <a:rPr lang="en-US" dirty="0" smtClean="0"/>
              <a:t>Teaching and learning strategies (especially teaching and learning with technology)</a:t>
            </a:r>
          </a:p>
          <a:p>
            <a:r>
              <a:rPr lang="en-US" dirty="0" smtClean="0"/>
              <a:t>Assessment (especially assessment-as-learning)</a:t>
            </a:r>
          </a:p>
          <a:p>
            <a:r>
              <a:rPr lang="en-US" dirty="0" smtClean="0"/>
              <a:t>Administrative experience with workload costs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Adaptable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“Elevator” speech for course redesign:</a:t>
            </a:r>
          </a:p>
          <a:p>
            <a:pPr lvl="1"/>
            <a:r>
              <a:rPr lang="en-US" dirty="0" smtClean="0"/>
              <a:t>Course redesign is intended to result in all three of these outcomes:</a:t>
            </a:r>
          </a:p>
          <a:p>
            <a:pPr lvl="2"/>
            <a:r>
              <a:rPr lang="en-US" dirty="0" smtClean="0"/>
              <a:t>Improve persistent learning</a:t>
            </a:r>
          </a:p>
          <a:p>
            <a:pPr lvl="2"/>
            <a:r>
              <a:rPr lang="en-US" dirty="0" smtClean="0"/>
              <a:t>Reduce expenditures of time and money</a:t>
            </a:r>
          </a:p>
          <a:p>
            <a:pPr lvl="2"/>
            <a:r>
              <a:rPr lang="en-US" dirty="0" smtClean="0"/>
              <a:t>Solve a “local” campus problem</a:t>
            </a:r>
          </a:p>
          <a:p>
            <a:r>
              <a:rPr lang="en-US" dirty="0" smtClean="0"/>
              <a:t>Design elements get mapped to learning goals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838200"/>
          <a:ext cx="822960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6517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Narrow"/>
                          <a:ea typeface="Times New Roman"/>
                          <a:cs typeface="Times New Roman"/>
                        </a:rPr>
                        <a:t>Content reflections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Narrow"/>
                          <a:ea typeface="Times New Roman"/>
                          <a:cs typeface="Times New Roman"/>
                        </a:rPr>
                        <a:t>(lowest cost)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Narrow"/>
                          <a:ea typeface="Times New Roman"/>
                          <a:cs typeface="Times New Roman"/>
                        </a:rPr>
                        <a:t>Process reflections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Narrow"/>
                          <a:ea typeface="Times New Roman"/>
                          <a:cs typeface="Times New Roman"/>
                        </a:rPr>
                        <a:t>(low cost)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 Narrow"/>
                          <a:ea typeface="Times New Roman"/>
                          <a:cs typeface="Times New Roman"/>
                        </a:rPr>
                        <a:t>Process and Premise connections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 Narrow"/>
                          <a:ea typeface="Times New Roman"/>
                          <a:cs typeface="Times New Roman"/>
                        </a:rPr>
                        <a:t>(higher cost)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Narrow"/>
                          <a:ea typeface="Times New Roman"/>
                          <a:cs typeface="Times New Roman"/>
                        </a:rPr>
                        <a:t>Premise reflections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 Narrow"/>
                          <a:ea typeface="Times New Roman"/>
                          <a:cs typeface="Times New Roman"/>
                        </a:rPr>
                        <a:t>(highest cost)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909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Focuses on the </a:t>
                      </a:r>
                      <a:r>
                        <a:rPr lang="en-US" sz="1600" b="1" i="1" dirty="0">
                          <a:latin typeface="Arial Narrow"/>
                          <a:ea typeface="Times New Roman"/>
                          <a:cs typeface="Times New Roman"/>
                        </a:rPr>
                        <a:t>“who, what, when, where”</a:t>
                      </a: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 of the discipline. 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Focuses on the </a:t>
                      </a:r>
                      <a:r>
                        <a:rPr lang="en-US" sz="1600" b="1" i="1" dirty="0">
                          <a:latin typeface="Arial Narrow"/>
                          <a:ea typeface="Times New Roman"/>
                          <a:cs typeface="Times New Roman"/>
                        </a:rPr>
                        <a:t>“how”:</a:t>
                      </a: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  how under-lying systems impact each other; how one action caused or can cause a predictable reaction.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45795" algn="l"/>
                        </a:tabLst>
                      </a:pPr>
                      <a:r>
                        <a:rPr lang="en-US" sz="1600">
                          <a:latin typeface="Arial Narrow"/>
                          <a:ea typeface="Times New Roman"/>
                          <a:cs typeface="Times New Roman"/>
                        </a:rPr>
                        <a:t>Focuses on the </a:t>
                      </a:r>
                      <a:r>
                        <a:rPr lang="en-US" sz="1600" b="1" i="1">
                          <a:latin typeface="Arial Narrow"/>
                          <a:ea typeface="Times New Roman"/>
                          <a:cs typeface="Times New Roman"/>
                        </a:rPr>
                        <a:t>“why”:</a:t>
                      </a:r>
                      <a:r>
                        <a:rPr lang="en-US" sz="1600">
                          <a:latin typeface="Arial Narrow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600" b="1" i="1">
                          <a:latin typeface="Arial Narrow"/>
                          <a:ea typeface="Times New Roman"/>
                          <a:cs typeface="Times New Roman"/>
                        </a:rPr>
                        <a:t>why</a:t>
                      </a:r>
                      <a:r>
                        <a:rPr lang="en-US" sz="1600">
                          <a:latin typeface="Arial Narrow"/>
                          <a:ea typeface="Times New Roman"/>
                          <a:cs typeface="Times New Roman"/>
                        </a:rPr>
                        <a:t> is this discipline important; </a:t>
                      </a:r>
                      <a:r>
                        <a:rPr lang="en-US" sz="1600" b="1" i="1">
                          <a:latin typeface="Arial Narrow"/>
                          <a:ea typeface="Times New Roman"/>
                          <a:cs typeface="Times New Roman"/>
                        </a:rPr>
                        <a:t>why</a:t>
                      </a:r>
                      <a:r>
                        <a:rPr lang="en-US" sz="1600">
                          <a:latin typeface="Arial Narrow"/>
                          <a:ea typeface="Times New Roman"/>
                          <a:cs typeface="Times New Roman"/>
                        </a:rPr>
                        <a:t> do experts engage in it and love it?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Focuses on the </a:t>
                      </a:r>
                      <a:r>
                        <a:rPr lang="en-US" sz="1600" b="1" i="1" dirty="0">
                          <a:latin typeface="Arial Narrow"/>
                          <a:ea typeface="Times New Roman"/>
                          <a:cs typeface="Times New Roman"/>
                        </a:rPr>
                        <a:t>“why </a:t>
                      </a:r>
                      <a:r>
                        <a:rPr lang="en-US" sz="1600" b="1" i="1" dirty="0" smtClean="0">
                          <a:latin typeface="Arial Narrow"/>
                          <a:ea typeface="Times New Roman"/>
                          <a:cs typeface="Times New Roman"/>
                        </a:rPr>
                        <a:t>not?</a:t>
                      </a:r>
                      <a:r>
                        <a:rPr lang="en-US" sz="1600" b="1" i="1" baseline="0" dirty="0" smtClean="0">
                          <a:latin typeface="Arial Narrow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600" b="1" i="1" dirty="0" smtClean="0">
                          <a:latin typeface="Arial Narrow"/>
                          <a:ea typeface="Times New Roman"/>
                          <a:cs typeface="Times New Roman"/>
                        </a:rPr>
                        <a:t>How</a:t>
                      </a:r>
                      <a:r>
                        <a:rPr lang="en-US" sz="1600" dirty="0" smtClean="0">
                          <a:latin typeface="Arial Narrow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are the field’s mysteries being explored?  </a:t>
                      </a:r>
                      <a:r>
                        <a:rPr lang="en-US" sz="1600" b="1" i="1" dirty="0">
                          <a:latin typeface="Arial Narrow"/>
                          <a:ea typeface="Times New Roman"/>
                          <a:cs typeface="Times New Roman"/>
                        </a:rPr>
                        <a:t>Why</a:t>
                      </a: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 are these unsolved problems important?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27474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Online course materials with opportunities for student discussions and reflections;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Opportunities to demonstrate acquisition of discrete learning content (tests, short papers, etc.)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Self-tests to determine prior knowledge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Small group projects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Guided group discussions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Experiential learning opportunities that require using the content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Observations of experts using the knowledge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Instructor/expert lectures and other direct instruction approaches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Modeling and coaching perfect practice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Using expertise to show intriguing and engaging connections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Showing what’s compelling, beautiful and important about the subject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One-on-one instructor-student feedback on emerging expertise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Relating subject to student’s personal goals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Directing students to additional content to meet goals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latin typeface="Arial Narrow"/>
                          <a:ea typeface="Times New Roman"/>
                          <a:cs typeface="Times New Roman"/>
                        </a:rPr>
                        <a:t>Developing individual approaches to improving faulty learning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Communicating Results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Always start with how the project solved a “local” problem:</a:t>
            </a:r>
          </a:p>
          <a:p>
            <a:pPr lvl="1"/>
            <a:r>
              <a:rPr lang="en-US" u="sng" dirty="0"/>
              <a:t>Advanced Expository Writing</a:t>
            </a:r>
            <a:r>
              <a:rPr lang="en-US" dirty="0"/>
              <a:t> – developed online writing groups to explore writing in the majors and used the face-to-face instruction to support direct instruction in general principles of expository writing. </a:t>
            </a:r>
            <a:r>
              <a:rPr lang="en-US" dirty="0" smtClean="0"/>
              <a:t>Eliminated </a:t>
            </a:r>
            <a:r>
              <a:rPr lang="en-US" dirty="0"/>
              <a:t>the need for a second course focused on writing in the majors.</a:t>
            </a:r>
          </a:p>
          <a:p>
            <a:pPr lvl="1"/>
            <a:r>
              <a:rPr lang="en-US" u="sng" dirty="0"/>
              <a:t>Developmental Math</a:t>
            </a:r>
            <a:r>
              <a:rPr lang="en-US" dirty="0"/>
              <a:t> – </a:t>
            </a:r>
            <a:r>
              <a:rPr lang="en-US" dirty="0" smtClean="0"/>
              <a:t>Improved first time pass rates with systems </a:t>
            </a:r>
            <a:r>
              <a:rPr lang="en-US" dirty="0"/>
              <a:t>for students to make choices about their learning environments (classroom, online, small group coaching, individual support) as they moved through learning contracts.</a:t>
            </a:r>
          </a:p>
          <a:p>
            <a:pPr lvl="1"/>
            <a:r>
              <a:rPr lang="en-US" u="sng" dirty="0"/>
              <a:t>Ethical Issues in Business and Society</a:t>
            </a:r>
            <a:r>
              <a:rPr lang="en-US" dirty="0"/>
              <a:t> </a:t>
            </a:r>
            <a:r>
              <a:rPr lang="en-US" dirty="0" smtClean="0"/>
              <a:t>–  Controlled for course drift and increased the number of seats available each term through </a:t>
            </a:r>
            <a:r>
              <a:rPr lang="en-US" dirty="0"/>
              <a:t>online content and small student-coached groups engaged in experiential learning (interviewing professionals, case-study discussions, etc.)</a:t>
            </a:r>
          </a:p>
          <a:p>
            <a:pPr lvl="1"/>
            <a:r>
              <a:rPr lang="en-US" u="sng" dirty="0"/>
              <a:t>Developmental Reading and Writing</a:t>
            </a:r>
            <a:r>
              <a:rPr lang="en-US" dirty="0"/>
              <a:t> – </a:t>
            </a:r>
            <a:r>
              <a:rPr lang="en-US" dirty="0" smtClean="0"/>
              <a:t>Provided more individualized support for struggling writers by creating </a:t>
            </a:r>
            <a:r>
              <a:rPr lang="en-US" dirty="0"/>
              <a:t>online portfolios that are reviewed by graduate students and by using graduate students in classes to coach writing circles.  Full-class face-to-face groups meet only once a week, with the small groups meeting every other week.  The remaining class “meetings” are </a:t>
            </a:r>
            <a:r>
              <a:rPr lang="en-US" dirty="0" smtClean="0"/>
              <a:t>online</a:t>
            </a:r>
            <a:r>
              <a:rPr lang="en-US" dirty="0"/>
              <a:t> </a:t>
            </a:r>
            <a:r>
              <a:rPr lang="en-US" dirty="0" smtClean="0"/>
              <a:t>(and graded for </a:t>
            </a:r>
            <a:r>
              <a:rPr lang="en-US" smtClean="0"/>
              <a:t>writing quality)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639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Sustaining Course Redesign on Your Campus</vt:lpstr>
      <vt:lpstr>Sustaining Academic Transformation</vt:lpstr>
      <vt:lpstr>At the Course Level</vt:lpstr>
      <vt:lpstr>At the department level</vt:lpstr>
      <vt:lpstr>At the Campus Level</vt:lpstr>
      <vt:lpstr>CR Facilitator</vt:lpstr>
      <vt:lpstr>Adaptable Design</vt:lpstr>
      <vt:lpstr>Slide 8</vt:lpstr>
      <vt:lpstr>Communicating Results</vt:lpstr>
    </vt:vector>
  </TitlesOfParts>
  <Company>University of Baltimore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Sustaining Academic Transformation</dc:title>
  <dc:creator>na</dc:creator>
  <cp:lastModifiedBy>sjakubik</cp:lastModifiedBy>
  <cp:revision>5</cp:revision>
  <dcterms:created xsi:type="dcterms:W3CDTF">2012-10-08T20:31:05Z</dcterms:created>
  <dcterms:modified xsi:type="dcterms:W3CDTF">2013-01-07T01:36:24Z</dcterms:modified>
</cp:coreProperties>
</file>