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7" r:id="rId12"/>
    <p:sldId id="266" r:id="rId13"/>
    <p:sldId id="265" r:id="rId14"/>
    <p:sldId id="269" r:id="rId15"/>
    <p:sldId id="271" r:id="rId16"/>
    <p:sldId id="275" r:id="rId17"/>
    <p:sldId id="272" r:id="rId18"/>
    <p:sldId id="270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0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8ADEE-1E78-7140-93BC-07CD66CA98E1}" type="datetimeFigureOut">
              <a:rPr lang="en-US" smtClean="0"/>
              <a:pPr/>
              <a:t>1/18/12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Tx/>
              <a:defRPr>
                <a:solidFill>
                  <a:schemeClr val="bg2"/>
                </a:solidFill>
              </a:defRPr>
            </a:lvl1pPr>
            <a:lvl2pPr>
              <a:buClrTx/>
              <a:defRPr>
                <a:solidFill>
                  <a:schemeClr val="bg2"/>
                </a:solidFill>
              </a:defRPr>
            </a:lvl2pPr>
            <a:lvl3pPr>
              <a:buClrTx/>
              <a:defRPr>
                <a:solidFill>
                  <a:schemeClr val="bg2"/>
                </a:solidFill>
              </a:defRPr>
            </a:lvl3pPr>
            <a:lvl4pPr>
              <a:buClrTx/>
              <a:defRPr>
                <a:solidFill>
                  <a:schemeClr val="bg2"/>
                </a:solidFill>
              </a:defRPr>
            </a:lvl4pPr>
            <a:lvl5pPr>
              <a:buClrTx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8ADEE-1E78-7140-93BC-07CD66CA98E1}" type="datetimeFigureOut">
              <a:rPr lang="en-US" smtClean="0"/>
              <a:pPr/>
              <a:t>1/18/12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</p:spPr>
        <p:txBody>
          <a:bodyPr anchor="ctr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8ADEE-1E78-7140-93BC-07CD66CA98E1}" type="datetimeFigureOut">
              <a:rPr lang="en-US" smtClean="0"/>
              <a:pPr/>
              <a:t>1/18/12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>
            <a:solidFill>
              <a:schemeClr val="tx2"/>
            </a:solidFill>
          </a:ln>
          <a:effectLst>
            <a:innerShdw blurRad="101600" dist="76200" dir="13500000">
              <a:prstClr val="black">
                <a:alpha val="57000"/>
              </a:prstClr>
            </a:innerShdw>
          </a:effectLst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6984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3"/>
          <a:srcRect t="66667"/>
          <a:stretch>
            <a:fillRect/>
          </a:stretch>
        </p:blipFill>
        <p:spPr>
          <a:xfrm>
            <a:off x="0" y="4572000"/>
            <a:ext cx="9144000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Font typeface="Calisto MT" pitchFamily="18" charset="0"/>
              <a:buNone/>
              <a:defRPr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8ADEE-1E78-7140-93BC-07CD66CA98E1}" type="datetimeFigureOut">
              <a:rPr lang="en-US" smtClean="0"/>
              <a:pPr/>
              <a:t>1/18/12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1" name="Picture 10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791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8ADEE-1E78-7140-93BC-07CD66CA98E1}" type="datetimeFigureOut">
              <a:rPr lang="en-US" smtClean="0"/>
              <a:pPr/>
              <a:t>1/18/12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3" name="Picture 12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791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791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8ADEE-1E78-7140-93BC-07CD66CA98E1}" type="datetimeFigureOut">
              <a:rPr lang="en-US" smtClean="0"/>
              <a:pPr/>
              <a:t>1/18/12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8ADEE-1E78-7140-93BC-07CD66CA98E1}" type="datetimeFigureOut">
              <a:rPr lang="en-US" smtClean="0"/>
              <a:pPr/>
              <a:t>1/18/12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FullBackground.jpg"/>
          <p:cNvPicPr>
            <a:picLocks noChangeAspect="1"/>
          </p:cNvPicPr>
          <p:nvPr/>
        </p:nvPicPr>
        <p:blipFill>
          <a:blip r:embed="rId3"/>
          <a:srcRect t="21046"/>
          <a:stretch>
            <a:fillRect/>
          </a:stretch>
        </p:blipFill>
        <p:spPr>
          <a:xfrm>
            <a:off x="0" y="1447800"/>
            <a:ext cx="9144000" cy="54146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8ADEE-1E78-7140-93BC-07CD66CA98E1}" type="datetimeFigureOut">
              <a:rPr lang="en-US" smtClean="0"/>
              <a:pPr/>
              <a:t>1/18/12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401" y="273050"/>
            <a:ext cx="3959352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5104"/>
            <a:ext cx="3962400" cy="3200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7000" y="6356350"/>
            <a:ext cx="162261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4FC8ADEE-1E78-7140-93BC-07CD66CA98E1}" type="datetimeFigureOut">
              <a:rPr lang="en-US" smtClean="0"/>
              <a:pPr/>
              <a:t>1/18/12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1553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48338"/>
            <a:ext cx="762000" cy="57626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4608" y="264907"/>
            <a:ext cx="3959352" cy="6328186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0801"/>
            <a:ext cx="3959352" cy="320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Font typeface="Calisto MT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70048" y="6356350"/>
            <a:ext cx="162763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4FC8ADEE-1E78-7140-93BC-07CD66CA98E1}" type="datetimeFigureOut">
              <a:rPr lang="en-US" smtClean="0"/>
              <a:pPr/>
              <a:t>1/18/12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280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38129"/>
            <a:ext cx="758952" cy="57607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>
              <a:defRPr sz="36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Calisto MT" pitchFamily="18" charset="0"/>
              <a:buNone/>
            </a:pPr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900" y="265176"/>
            <a:ext cx="8458200" cy="3697224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ct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8ADEE-1E78-7140-93BC-07CD66CA98E1}" type="datetimeFigureOut">
              <a:rPr lang="en-US" smtClean="0"/>
              <a:pPr/>
              <a:t>1/18/12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fld id="{4FC8ADEE-1E78-7140-93BC-07CD66CA98E1}" type="datetimeFigureOut">
              <a:rPr lang="en-US" smtClean="0"/>
              <a:pPr/>
              <a:t>1/18/12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8ADEE-1E78-7140-93BC-07CD66CA98E1}" type="datetimeFigureOut">
              <a:rPr lang="en-US" smtClean="0"/>
              <a:pPr/>
              <a:t>1/18/12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2"/>
          <a:srcRect r="14719"/>
          <a:stretch>
            <a:fillRect/>
          </a:stretch>
        </p:blipFill>
        <p:spPr>
          <a:xfrm>
            <a:off x="0" y="4482"/>
            <a:ext cx="77981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457200"/>
            <a:ext cx="1219200" cy="5668963"/>
          </a:xfrm>
        </p:spPr>
        <p:txBody>
          <a:bodyPr vert="eaVert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457200"/>
            <a:ext cx="6383337" cy="5668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1066800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4FC8ADEE-1E78-7140-93BC-07CD66CA98E1}" type="datetimeFigureOut">
              <a:rPr lang="en-US" smtClean="0"/>
              <a:pPr/>
              <a:t>1/18/12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5400000" flipH="1">
            <a:off x="4421262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8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4FC8ADEE-1E78-7140-93BC-07CD66CA98E1}" type="datetimeFigureOut">
              <a:rPr lang="en-US" smtClean="0"/>
              <a:pPr/>
              <a:t>1/18/12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047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02FEB5EB-A4E3-C54A-A080-F7D65CD26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effectLst>
            <a:outerShdw blurRad="50800" dist="12700" dir="2700000" sx="100500" sy="100500" algn="tl" rotWithShape="0">
              <a:prstClr val="black">
                <a:alpha val="6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Clr>
          <a:schemeClr val="bg2"/>
        </a:buClr>
        <a:buFont typeface="Calisto MT" pitchFamily="18" charset="0"/>
        <a:buChar char="•"/>
        <a:defRPr sz="24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bg2"/>
        </a:buClr>
        <a:buFont typeface="Calisto MT" pitchFamily="18" charset="0"/>
        <a:buChar char="•"/>
        <a:defRPr sz="22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Clr>
          <a:schemeClr val="bg2"/>
        </a:buClr>
        <a:buFont typeface="Calisto MT" pitchFamily="18" charset="0"/>
        <a:buChar char="•"/>
        <a:defRPr sz="20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bg2"/>
        </a:buClr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Clr>
          <a:schemeClr val="bg2"/>
        </a:buClr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image" Target="../media/image13.gif"/><Relationship Id="rId5" Type="http://schemas.openxmlformats.org/officeDocument/2006/relationships/image" Target="../media/image14.png"/><Relationship Id="rId1" Type="http://schemas.microsoft.com/office/2007/relationships/media" Target="images%20and%20music:Shortened%20Charlie%20Brown%20-%20Peanuts%20Theme%20Song%201.mp3" TargetMode="External"/><Relationship Id="rId2" Type="http://schemas.openxmlformats.org/officeDocument/2006/relationships/audio" Target="images%20and%20music:Shortened%20Charlie%20Brown%20-%20Peanuts%20Theme%20Song%201.mp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Tweaking the pilot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Case Study from DVMT 100 at Frostburg State University</a:t>
            </a:r>
          </a:p>
          <a:p>
            <a:endParaRPr lang="en-US" dirty="0" smtClean="0"/>
          </a:p>
          <a:p>
            <a:r>
              <a:rPr lang="en-US" dirty="0" smtClean="0"/>
              <a:t>Dr. Megan E. Bradley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7400" y="1011358"/>
            <a:ext cx="864920" cy="16057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DVMT 100 @ FSU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995" y="1828800"/>
            <a:ext cx="7583488" cy="4297363"/>
          </a:xfrm>
        </p:spPr>
        <p:txBody>
          <a:bodyPr/>
          <a:lstStyle/>
          <a:p>
            <a:r>
              <a:rPr lang="en-US" dirty="0" smtClean="0"/>
              <a:t>Intermediate algebra, developmental math course</a:t>
            </a:r>
          </a:p>
          <a:p>
            <a:r>
              <a:rPr lang="en-US" dirty="0" smtClean="0"/>
              <a:t>3 credits, does not count toward graduation or GPA*</a:t>
            </a:r>
          </a:p>
          <a:p>
            <a:r>
              <a:rPr lang="en-US" dirty="0" smtClean="0"/>
              <a:t>Must take if need MATH 102 (College Algebra) or MATH 106 (Algebra with Calculus – Business majors)</a:t>
            </a:r>
          </a:p>
          <a:p>
            <a:r>
              <a:rPr lang="en-US" dirty="0" smtClean="0"/>
              <a:t>About 450 students per year</a:t>
            </a:r>
          </a:p>
          <a:p>
            <a:pPr lvl="1"/>
            <a:r>
              <a:rPr lang="en-US" dirty="0" smtClean="0"/>
              <a:t>1078% increase since inception in 1985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Failure rate with gender gap:</a:t>
            </a:r>
          </a:p>
          <a:p>
            <a:pPr lvl="1"/>
            <a:r>
              <a:rPr lang="en-US" dirty="0" smtClean="0"/>
              <a:t>41% failure rate overall</a:t>
            </a:r>
          </a:p>
          <a:p>
            <a:pPr lvl="1"/>
            <a:r>
              <a:rPr lang="en-US" dirty="0" smtClean="0"/>
              <a:t>44% rate for males; 35% rate for females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Staffing</a:t>
            </a:r>
          </a:p>
          <a:p>
            <a:pPr lvl="1"/>
            <a:r>
              <a:rPr lang="en-US" dirty="0" smtClean="0"/>
              <a:t>Relied solely on undergraduate students to teach the course, supervised by staff member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1779" y="4978399"/>
            <a:ext cx="2129058" cy="16234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did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Emporium Model</a:t>
            </a:r>
          </a:p>
          <a:p>
            <a:r>
              <a:rPr lang="en-US" dirty="0" smtClean="0"/>
              <a:t>Hired new staff to serve as lead instructor</a:t>
            </a:r>
          </a:p>
          <a:p>
            <a:pPr lvl="1"/>
            <a:r>
              <a:rPr lang="en-US" dirty="0" smtClean="0"/>
              <a:t>Undergraduates became </a:t>
            </a:r>
            <a:r>
              <a:rPr lang="en-US" dirty="0" err="1" smtClean="0"/>
              <a:t>ULAs</a:t>
            </a:r>
            <a:r>
              <a:rPr lang="en-US" dirty="0" smtClean="0"/>
              <a:t>, shifting role to lab assistant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Pilot – spring ‘11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594" y="1570240"/>
            <a:ext cx="8117513" cy="4787943"/>
          </a:xfrm>
          <a:solidFill>
            <a:schemeClr val="tx2">
              <a:lumMod val="90000"/>
            </a:schemeClr>
          </a:solidFill>
          <a:effectLst>
            <a:glow rad="101600">
              <a:schemeClr val="bg1">
                <a:lumMod val="75000"/>
                <a:alpha val="75000"/>
              </a:schemeClr>
            </a:glow>
            <a:outerShdw blurRad="50800" dist="38100" dir="2700000" algn="tl" rotWithShape="0">
              <a:schemeClr val="bg1">
                <a:lumMod val="75000"/>
                <a:alpha val="43000"/>
              </a:schemeClr>
            </a:outerShdw>
          </a:effectLst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 smtClean="0"/>
              <a:t>Traditional lecture </a:t>
            </a:r>
            <a:endParaRPr lang="en-US" sz="2800" dirty="0" smtClean="0"/>
          </a:p>
          <a:p>
            <a:pPr lvl="1"/>
            <a:r>
              <a:rPr lang="en-US" sz="2400" dirty="0" smtClean="0"/>
              <a:t>all face-to-face (f2f) classes</a:t>
            </a:r>
            <a:endParaRPr lang="en-US" sz="2800" dirty="0" smtClean="0"/>
          </a:p>
          <a:p>
            <a:pPr lvl="1"/>
            <a:r>
              <a:rPr lang="en-US" sz="2400" dirty="0" smtClean="0"/>
              <a:t>no online work</a:t>
            </a:r>
            <a:endParaRPr lang="en-US" sz="2800" dirty="0" smtClean="0"/>
          </a:p>
          <a:p>
            <a:pPr lvl="1"/>
            <a:r>
              <a:rPr lang="en-US" sz="2400" dirty="0" smtClean="0"/>
              <a:t>taught by trained undergraduates</a:t>
            </a:r>
            <a:endParaRPr lang="en-US" sz="2800" dirty="0" smtClean="0"/>
          </a:p>
          <a:p>
            <a:pPr lvl="1"/>
            <a:r>
              <a:rPr lang="en-US" sz="2400" dirty="0" smtClean="0"/>
              <a:t>point system for course grade</a:t>
            </a:r>
            <a:endParaRPr lang="en-US" sz="2800" dirty="0" smtClean="0"/>
          </a:p>
          <a:p>
            <a:pPr lvl="1"/>
            <a:r>
              <a:rPr lang="en-US" sz="2400" dirty="0" smtClean="0"/>
              <a:t>1 final exam but could have earned other points with previous assignments to make final exam not have much weight</a:t>
            </a:r>
            <a:endParaRPr lang="en-US" sz="2800" dirty="0" smtClean="0"/>
          </a:p>
          <a:p>
            <a:pPr lvl="0"/>
            <a:r>
              <a:rPr lang="en-US" dirty="0" smtClean="0"/>
              <a:t>Redesign</a:t>
            </a:r>
            <a:endParaRPr lang="en-US" sz="2800" dirty="0" smtClean="0"/>
          </a:p>
          <a:p>
            <a:pPr lvl="1"/>
            <a:r>
              <a:rPr lang="en-US" sz="2400" dirty="0" smtClean="0"/>
              <a:t>Lecture 1x/week by instructor &amp; lab 4x/week with trained Undergraduate Learning Assistants (</a:t>
            </a:r>
            <a:r>
              <a:rPr lang="en-US" sz="2400" dirty="0" err="1" smtClean="0"/>
              <a:t>ULAs</a:t>
            </a:r>
            <a:r>
              <a:rPr lang="en-US" sz="2400" dirty="0" smtClean="0"/>
              <a:t>) using </a:t>
            </a:r>
            <a:r>
              <a:rPr lang="en-US" sz="2400" dirty="0" err="1" smtClean="0"/>
              <a:t>ASAlgebra</a:t>
            </a:r>
            <a:r>
              <a:rPr lang="en-US" sz="2400" dirty="0" smtClean="0"/>
              <a:t> by Plato</a:t>
            </a:r>
            <a:endParaRPr lang="en-US" sz="2800" dirty="0" smtClean="0"/>
          </a:p>
          <a:p>
            <a:pPr lvl="1"/>
            <a:r>
              <a:rPr lang="en-US" sz="2400" dirty="0" smtClean="0"/>
              <a:t>3 modules &amp; corresponding exams</a:t>
            </a:r>
          </a:p>
          <a:p>
            <a:pPr lvl="2"/>
            <a:r>
              <a:rPr lang="en-US" sz="2600" dirty="0" smtClean="0"/>
              <a:t>Mastery learning – retake exams until passed</a:t>
            </a:r>
          </a:p>
          <a:p>
            <a:pPr lvl="1"/>
            <a:r>
              <a:rPr lang="en-US" sz="2400" dirty="0" smtClean="0"/>
              <a:t>Pass course by passing all 3 modules with 80% or higher</a:t>
            </a:r>
            <a:endParaRPr lang="en-US" sz="2800" dirty="0" smtClean="0"/>
          </a:p>
          <a:p>
            <a:pPr lvl="2"/>
            <a:r>
              <a:rPr lang="en-US" dirty="0" smtClean="0"/>
              <a:t>Extra credit for attending and doing online homework &amp; evaluates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Pass/Fail rates</a:t>
            </a:r>
          </a:p>
          <a:p>
            <a:pPr lvl="0"/>
            <a:r>
              <a:rPr lang="en-US" dirty="0" smtClean="0"/>
              <a:t>Scores on “core questions” </a:t>
            </a:r>
          </a:p>
          <a:p>
            <a:pPr lvl="1"/>
            <a:r>
              <a:rPr lang="en-US" dirty="0" smtClean="0"/>
              <a:t>Questions that show up on the redesign module exams &amp; the final exams for the traditional sections</a:t>
            </a:r>
          </a:p>
          <a:p>
            <a:r>
              <a:rPr lang="en-US" dirty="0" smtClean="0"/>
              <a:t>Focus groups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Pilot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828800"/>
            <a:ext cx="4345623" cy="4297363"/>
          </a:xfrm>
        </p:spPr>
        <p:txBody>
          <a:bodyPr/>
          <a:lstStyle/>
          <a:p>
            <a:r>
              <a:rPr lang="en-US" b="1" dirty="0" smtClean="0"/>
              <a:t>Pass/fail</a:t>
            </a:r>
          </a:p>
          <a:p>
            <a:pPr lvl="1"/>
            <a:r>
              <a:rPr lang="en-US" b="1" dirty="0" smtClean="0"/>
              <a:t>Historical failure rate: : 41% </a:t>
            </a:r>
          </a:p>
          <a:p>
            <a:pPr lvl="1"/>
            <a:r>
              <a:rPr lang="en-US" b="1" dirty="0" smtClean="0"/>
              <a:t>Redesign failure rate: 47.2% which was significantly worse than…</a:t>
            </a:r>
          </a:p>
          <a:p>
            <a:pPr lvl="1"/>
            <a:r>
              <a:rPr lang="en-US" b="1" dirty="0" smtClean="0"/>
              <a:t>Traditional failure rate: 22.6%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Males failed more than females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5623" y="1345920"/>
            <a:ext cx="4510200" cy="53424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Pilot results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79463" y="1828800"/>
            <a:ext cx="7583488" cy="3637007"/>
          </a:xfrm>
          <a:solidFill>
            <a:schemeClr val="tx2">
              <a:lumMod val="90000"/>
            </a:schemeClr>
          </a:solidFill>
          <a:effectLst>
            <a:outerShdw blurRad="50800" dist="38100" dir="2700000" algn="tl" rotWithShape="0">
              <a:schemeClr val="bg1">
                <a:lumMod val="75000"/>
                <a:alpha val="43000"/>
              </a:schemeClr>
            </a:outerShdw>
          </a:effectLst>
        </p:spPr>
        <p:txBody>
          <a:bodyPr/>
          <a:lstStyle/>
          <a:p>
            <a:r>
              <a:rPr lang="en-US" dirty="0" smtClean="0"/>
              <a:t>Core questions</a:t>
            </a:r>
          </a:p>
          <a:p>
            <a:pPr lvl="1"/>
            <a:r>
              <a:rPr lang="en-US" dirty="0" smtClean="0"/>
              <a:t>Difficult to use final grades due to different grading systems</a:t>
            </a:r>
          </a:p>
          <a:p>
            <a:pPr lvl="1"/>
            <a:r>
              <a:rPr lang="en-US" dirty="0" smtClean="0"/>
              <a:t>Considering all core questions, a one-way ANOVA of Type of Classroom (2: Redesign versus traditional) by Core Qs (All) was significant, F = 37.429, </a:t>
            </a:r>
            <a:r>
              <a:rPr lang="en-US" dirty="0" err="1" smtClean="0"/>
              <a:t>p</a:t>
            </a:r>
            <a:r>
              <a:rPr lang="en-US" dirty="0" smtClean="0"/>
              <a:t> = .000, eta2 = .327.  </a:t>
            </a:r>
          </a:p>
          <a:p>
            <a:pPr lvl="1"/>
            <a:r>
              <a:rPr lang="en-US" b="1" dirty="0" smtClean="0"/>
              <a:t>Redesign students (X = 87.98%) performed significantly better than traditional students (X = 63.14%).  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Pilot results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79463" y="1828800"/>
            <a:ext cx="7583488" cy="3259463"/>
          </a:xfrm>
          <a:solidFill>
            <a:schemeClr val="tx2">
              <a:lumMod val="90000"/>
            </a:schemeClr>
          </a:solidFill>
          <a:effectLst>
            <a:glow rad="101600">
              <a:schemeClr val="bg1">
                <a:lumMod val="75000"/>
                <a:alpha val="75000"/>
              </a:schemeClr>
            </a:glow>
          </a:effectLst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333333"/>
                </a:solidFill>
              </a:rPr>
              <a:t>Core questions</a:t>
            </a:r>
          </a:p>
          <a:p>
            <a:pPr lvl="1"/>
            <a:r>
              <a:rPr lang="en-US" dirty="0" smtClean="0">
                <a:solidFill>
                  <a:srgbClr val="333333"/>
                </a:solidFill>
              </a:rPr>
              <a:t>Below is a breakdown of core questions per module, </a:t>
            </a:r>
          </a:p>
          <a:p>
            <a:pPr lvl="1"/>
            <a:r>
              <a:rPr lang="en-US" dirty="0" smtClean="0"/>
              <a:t>Students from the redesign section scored significantly higher than traditional sections for all three modules:</a:t>
            </a:r>
            <a:endParaRPr lang="en-US" sz="2600" dirty="0" smtClean="0"/>
          </a:p>
          <a:p>
            <a:pPr lvl="1"/>
            <a:r>
              <a:rPr lang="en-US" sz="2400" dirty="0" smtClean="0"/>
              <a:t>M1: </a:t>
            </a:r>
            <a:r>
              <a:rPr lang="en-US" dirty="0" smtClean="0"/>
              <a:t>Redesign (X = 86.20%) &gt; traditional (X=83.66%) </a:t>
            </a:r>
            <a:endParaRPr lang="en-US" sz="2600" dirty="0" smtClean="0"/>
          </a:p>
          <a:p>
            <a:pPr lvl="1"/>
            <a:r>
              <a:rPr lang="en-US" sz="2400" dirty="0" smtClean="0"/>
              <a:t>M2: </a:t>
            </a:r>
            <a:r>
              <a:rPr lang="en-US" dirty="0" smtClean="0"/>
              <a:t>Redesign (X = 84.90%) &gt; traditional (X=74.07%) </a:t>
            </a:r>
            <a:endParaRPr lang="en-US" sz="2600" dirty="0" smtClean="0"/>
          </a:p>
          <a:p>
            <a:pPr lvl="1"/>
            <a:r>
              <a:rPr lang="en-US" sz="2400" dirty="0" smtClean="0"/>
              <a:t>M3: </a:t>
            </a:r>
            <a:r>
              <a:rPr lang="en-US" dirty="0" smtClean="0"/>
              <a:t>Redesign (X = 90.85%) &gt; traditional (X=59.05%) </a:t>
            </a:r>
            <a:endParaRPr lang="en-US" sz="2600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298" y="5302776"/>
            <a:ext cx="2377525" cy="1426515"/>
          </a:xfrm>
          <a:prstGeom prst="rect">
            <a:avLst/>
          </a:prstGeom>
          <a:solidFill>
            <a:schemeClr val="tx2">
              <a:lumMod val="90000"/>
            </a:schemeClr>
          </a:solidFill>
          <a:effectLst>
            <a:glow rad="101600">
              <a:schemeClr val="bg1">
                <a:lumMod val="75000"/>
                <a:alpha val="75000"/>
              </a:schemeClr>
            </a:glo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Pilot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828800"/>
            <a:ext cx="7583488" cy="3585523"/>
          </a:xfrm>
        </p:spPr>
        <p:txBody>
          <a:bodyPr>
            <a:normAutofit/>
          </a:bodyPr>
          <a:lstStyle/>
          <a:p>
            <a:r>
              <a:rPr lang="en-US" b="1" dirty="0" smtClean="0"/>
              <a:t>Regression indicated which of course activities significantly related to student grade on core questions.</a:t>
            </a:r>
          </a:p>
          <a:p>
            <a:pPr lvl="1"/>
            <a:r>
              <a:rPr lang="en-US" b="1" dirty="0" smtClean="0"/>
              <a:t>Attendance: correlated but weak</a:t>
            </a:r>
          </a:p>
          <a:p>
            <a:pPr lvl="1"/>
            <a:r>
              <a:rPr lang="en-US" b="1" dirty="0" smtClean="0"/>
              <a:t>Online homework: correlated but weak</a:t>
            </a:r>
          </a:p>
          <a:p>
            <a:pPr lvl="1"/>
            <a:r>
              <a:rPr lang="en-US" b="1" dirty="0" smtClean="0"/>
              <a:t>Online </a:t>
            </a:r>
            <a:r>
              <a:rPr lang="en-US" b="1" i="1" dirty="0" smtClean="0"/>
              <a:t>evaluates</a:t>
            </a:r>
            <a:r>
              <a:rPr lang="en-US" b="1" dirty="0" smtClean="0"/>
              <a:t>: strongly correlated</a:t>
            </a:r>
          </a:p>
          <a:p>
            <a:pPr lvl="2"/>
            <a:r>
              <a:rPr lang="en-US" b="1" dirty="0" smtClean="0"/>
              <a:t>Homework &amp; evaluates: needed 80% to pass and move on</a:t>
            </a:r>
          </a:p>
          <a:p>
            <a:pPr lvl="3"/>
            <a:r>
              <a:rPr lang="en-US" b="1" dirty="0" smtClean="0"/>
              <a:t>Evaluates: Often only had 4 questions so needed to get perfect score.</a:t>
            </a:r>
            <a:endParaRPr lang="en-US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examined students’ time on task and when they were using software.</a:t>
            </a:r>
          </a:p>
          <a:p>
            <a:r>
              <a:rPr lang="en-US" dirty="0" smtClean="0"/>
              <a:t>Reviewed focus group suggestions.</a:t>
            </a:r>
          </a:p>
          <a:p>
            <a:r>
              <a:rPr lang="en-US" dirty="0" smtClean="0"/>
              <a:t>Compared student performance on certain items in traditional sections.</a:t>
            </a:r>
          </a:p>
          <a:p>
            <a:r>
              <a:rPr lang="en-US" dirty="0" smtClean="0"/>
              <a:t>Created hypotheses and tested them out as best as we could.</a:t>
            </a:r>
          </a:p>
          <a:p>
            <a:r>
              <a:rPr lang="en-US" dirty="0" smtClean="0"/>
              <a:t>Reassessed the team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0070" y="5022577"/>
            <a:ext cx="1524000" cy="15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&amp; tweaks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64800" y="1828800"/>
            <a:ext cx="4180823" cy="464745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Students compared DVMT 100 sections.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Redesign students did not effectively use their lab time wisely.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Redesign students did not have enough deadlines – 1x/module, night before exam.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Students fell behind next module while retaking previous module exam.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796790" y="1828800"/>
            <a:ext cx="4170291" cy="4647459"/>
          </a:xfrm>
          <a:solidFill>
            <a:schemeClr val="tx2">
              <a:lumMod val="90000"/>
            </a:schemeClr>
          </a:solidFill>
          <a:effectLst>
            <a:outerShdw blurRad="50800" dist="38100" dir="2700000" algn="tl" rotWithShape="0">
              <a:schemeClr val="bg1">
                <a:lumMod val="75000"/>
                <a:alpha val="43000"/>
              </a:schemeClr>
            </a:outerShdw>
          </a:effectLst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Fall 2011 – full implementation.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Changed lab to 2x/wk and used technology to block other sites.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Created several deadlines with last deadline before test review day.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Added retake week after Mod1.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&amp; tweaks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64800" y="1828800"/>
            <a:ext cx="4180823" cy="464745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The grading system in the redesign confused students.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Redesign students found and exploited a loophole about retaking modules next semester.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Lab assistants were scattered across different labs.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No pedagogy to address gender gap.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796790" y="1828800"/>
            <a:ext cx="4170291" cy="4647459"/>
          </a:xfrm>
          <a:solidFill>
            <a:schemeClr val="tx2">
              <a:lumMod val="90000"/>
            </a:schemeClr>
          </a:solidFill>
          <a:effectLst>
            <a:outerShdw blurRad="50800" dist="38100" dir="2700000" algn="tl" rotWithShape="0">
              <a:schemeClr val="bg1">
                <a:lumMod val="75000"/>
                <a:alpha val="43000"/>
              </a:schemeClr>
            </a:outerShdw>
          </a:effectLst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Revised to be based on weights that required and rewarded important course aspects.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Modified retaking of modules.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Assigned lab assistants.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Created Train Your Brain Program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&amp; tweaks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64800" y="1828800"/>
            <a:ext cx="4180823" cy="464745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Failure rate on first version of module exam was very poor:</a:t>
            </a:r>
          </a:p>
          <a:p>
            <a:pPr marL="752475" lvl="1" indent="-457200"/>
            <a:r>
              <a:rPr lang="en-US" b="1" dirty="0" smtClean="0"/>
              <a:t>Mod1 = 27% passed</a:t>
            </a:r>
          </a:p>
          <a:p>
            <a:pPr marL="752475" lvl="1" indent="-457200"/>
            <a:r>
              <a:rPr lang="en-US" b="1" dirty="0" smtClean="0"/>
              <a:t>Mod2 = 20% passed</a:t>
            </a:r>
          </a:p>
          <a:p>
            <a:pPr marL="752475" lvl="1" indent="-457200"/>
            <a:r>
              <a:rPr lang="en-US" b="1" dirty="0" smtClean="0"/>
              <a:t>Mod3 = 17% passed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796790" y="1828800"/>
            <a:ext cx="4170291" cy="1714965"/>
          </a:xfrm>
          <a:solidFill>
            <a:schemeClr val="tx2">
              <a:lumMod val="90000"/>
            </a:schemeClr>
          </a:solidFill>
          <a:effectLst>
            <a:outerShdw blurRad="50800" dist="38100" dir="2700000" algn="tl" rotWithShape="0">
              <a:schemeClr val="bg1">
                <a:lumMod val="75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Implemented </a:t>
            </a:r>
            <a:r>
              <a:rPr lang="en-US" b="1" dirty="0" err="1" smtClean="0"/>
              <a:t>PreModule</a:t>
            </a:r>
            <a:r>
              <a:rPr lang="en-US" b="1" dirty="0" smtClean="0"/>
              <a:t> Exam</a:t>
            </a:r>
          </a:p>
          <a:p>
            <a:pPr marL="752475" lvl="1" indent="-457200"/>
            <a:r>
              <a:rPr lang="en-US" b="1" dirty="0" smtClean="0"/>
              <a:t>Earn 85% or higher – no need to take Module exam</a:t>
            </a:r>
          </a:p>
          <a:p>
            <a:pPr marL="1035050" lvl="2" indent="-457200"/>
            <a:r>
              <a:rPr lang="en-US" b="1" dirty="0" smtClean="0"/>
              <a:t>Reward studying &amp; doing well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79463" y="4307433"/>
            <a:ext cx="6866934" cy="1631216"/>
          </a:xfrm>
          <a:prstGeom prst="rect">
            <a:avLst/>
          </a:prstGeom>
          <a:solidFill>
            <a:schemeClr val="tx2">
              <a:lumMod val="90000"/>
            </a:schemeClr>
          </a:solidFill>
          <a:effectLst>
            <a:outerShdw blurRad="50800" dist="38100" dir="2700000" algn="tl" rotWithShape="0">
              <a:schemeClr val="bg1">
                <a:lumMod val="75000"/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000" dirty="0" smtClean="0">
                <a:solidFill>
                  <a:srgbClr val="333333"/>
                </a:solidFill>
              </a:rPr>
              <a:t>Fall 2011 pass/fail rate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333333"/>
                </a:solidFill>
              </a:rPr>
              <a:t>20.3% failure rate overall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333333"/>
                </a:solidFill>
              </a:rPr>
              <a:t>19.7% rate for males; 21.3% rate for females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333333"/>
                </a:solidFill>
              </a:rPr>
              <a:t>Gender analyses NOT statistically significant. </a:t>
            </a:r>
          </a:p>
          <a:p>
            <a:pPr>
              <a:buFont typeface="Arial"/>
              <a:buChar char="•"/>
            </a:pPr>
            <a:endParaRPr lang="en-US" sz="2000" dirty="0">
              <a:solidFill>
                <a:srgbClr val="333333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implementation results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79463" y="1828800"/>
            <a:ext cx="7583488" cy="199812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Remember this?</a:t>
            </a:r>
          </a:p>
          <a:p>
            <a:pPr lvl="1"/>
            <a:r>
              <a:rPr lang="en-US" dirty="0" smtClean="0"/>
              <a:t>Failure rate with gender gap:</a:t>
            </a:r>
          </a:p>
          <a:p>
            <a:pPr lvl="2"/>
            <a:r>
              <a:rPr lang="en-US" dirty="0" smtClean="0"/>
              <a:t>41% failure rate overall</a:t>
            </a:r>
          </a:p>
          <a:p>
            <a:pPr lvl="2"/>
            <a:r>
              <a:rPr lang="en-US" dirty="0" smtClean="0"/>
              <a:t>44% rate for males; 35% rate for females</a:t>
            </a:r>
          </a:p>
          <a:p>
            <a:pPr lvl="2"/>
            <a:r>
              <a:rPr lang="en-US" dirty="0" smtClean="0"/>
              <a:t>Pilot redesign failure rate: 47.2%</a:t>
            </a:r>
          </a:p>
          <a:p>
            <a:endParaRPr lang="en-US" dirty="0"/>
          </a:p>
        </p:txBody>
      </p:sp>
      <p:pic>
        <p:nvPicPr>
          <p:cNvPr id="9" name="Picture 8" descr="01snoopymv9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1797" y="4084449"/>
            <a:ext cx="1244600" cy="185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135" y="1434860"/>
            <a:ext cx="5477189" cy="477963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160291" y="803298"/>
            <a:ext cx="2985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a pretty graph!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of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Deadlines = large % students completed deadlines</a:t>
            </a:r>
          </a:p>
          <a:p>
            <a:r>
              <a:rPr lang="en-US" dirty="0" smtClean="0"/>
              <a:t>Weights &amp; lab changes = better attendance and time on task</a:t>
            </a:r>
          </a:p>
          <a:p>
            <a:r>
              <a:rPr lang="en-US" dirty="0" smtClean="0"/>
              <a:t>Train Your Brain = no gender gap, better performance overall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of changes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64800" y="1828800"/>
            <a:ext cx="4180823" cy="464745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Failure rate on first version of module exam was very poor:</a:t>
            </a:r>
          </a:p>
          <a:p>
            <a:pPr marL="752475" lvl="1" indent="-457200"/>
            <a:r>
              <a:rPr lang="en-US" b="1" dirty="0" smtClean="0"/>
              <a:t>Mod1 = 27% passed</a:t>
            </a:r>
          </a:p>
          <a:p>
            <a:pPr marL="752475" lvl="1" indent="-457200"/>
            <a:r>
              <a:rPr lang="en-US" b="1" dirty="0" smtClean="0"/>
              <a:t>Mod2 = 20% passed</a:t>
            </a:r>
          </a:p>
          <a:p>
            <a:pPr marL="752475" lvl="1" indent="-457200"/>
            <a:r>
              <a:rPr lang="en-US" b="1" dirty="0" smtClean="0"/>
              <a:t>Mod3 = 17% passed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796790" y="1828800"/>
            <a:ext cx="4170291" cy="4647459"/>
          </a:xfrm>
          <a:solidFill>
            <a:schemeClr val="tx2">
              <a:lumMod val="90000"/>
            </a:schemeClr>
          </a:solidFill>
          <a:effectLst>
            <a:outerShdw blurRad="50800" dist="38100" dir="2700000" algn="tl" rotWithShape="0">
              <a:schemeClr val="bg1">
                <a:lumMod val="75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 err="1" smtClean="0"/>
              <a:t>PreModule</a:t>
            </a:r>
            <a:r>
              <a:rPr lang="en-US" b="1" dirty="0" smtClean="0"/>
              <a:t> Exam results</a:t>
            </a:r>
          </a:p>
          <a:p>
            <a:pPr marL="752475" lvl="1" indent="-457200"/>
            <a:r>
              <a:rPr lang="en-US" b="1" dirty="0" smtClean="0"/>
              <a:t>Module 1</a:t>
            </a:r>
          </a:p>
          <a:p>
            <a:pPr marL="1035050" lvl="2" indent="-457200"/>
            <a:r>
              <a:rPr lang="en-US" b="1" dirty="0" err="1" smtClean="0"/>
              <a:t>Premod</a:t>
            </a:r>
            <a:r>
              <a:rPr lang="en-US" b="1" dirty="0" smtClean="0"/>
              <a:t>: 36% passed</a:t>
            </a:r>
          </a:p>
          <a:p>
            <a:pPr marL="1035050" lvl="2" indent="-457200"/>
            <a:r>
              <a:rPr lang="en-US" b="1" dirty="0" smtClean="0"/>
              <a:t>Version 1: 72% passed</a:t>
            </a:r>
          </a:p>
          <a:p>
            <a:pPr marL="752475" lvl="1" indent="-457200"/>
            <a:r>
              <a:rPr lang="en-US" b="1" dirty="0" smtClean="0"/>
              <a:t>Module 2</a:t>
            </a:r>
          </a:p>
          <a:p>
            <a:pPr marL="1035050" lvl="2" indent="-457200"/>
            <a:r>
              <a:rPr lang="en-US" b="1" dirty="0" err="1" smtClean="0"/>
              <a:t>Premod</a:t>
            </a:r>
            <a:r>
              <a:rPr lang="en-US" b="1" dirty="0" smtClean="0"/>
              <a:t>: 16.2% passed</a:t>
            </a:r>
          </a:p>
          <a:p>
            <a:pPr marL="1035050" lvl="2" indent="-457200"/>
            <a:r>
              <a:rPr lang="en-US" b="1" dirty="0" smtClean="0"/>
              <a:t>Version 1: 60% passed</a:t>
            </a:r>
          </a:p>
          <a:p>
            <a:pPr marL="752475" lvl="1" indent="-457200"/>
            <a:r>
              <a:rPr lang="en-US" b="1" dirty="0" smtClean="0"/>
              <a:t>Module 3</a:t>
            </a:r>
          </a:p>
          <a:p>
            <a:pPr marL="1035050" lvl="2" indent="-457200"/>
            <a:r>
              <a:rPr lang="en-US" b="1" dirty="0" err="1" smtClean="0"/>
              <a:t>Premod</a:t>
            </a:r>
            <a:r>
              <a:rPr lang="en-US" b="1" dirty="0" smtClean="0"/>
              <a:t>: 18.3% passed</a:t>
            </a:r>
          </a:p>
          <a:p>
            <a:pPr marL="1035050" lvl="2" indent="-457200"/>
            <a:r>
              <a:rPr lang="en-US" b="1" dirty="0" smtClean="0"/>
              <a:t>Version 1: 53% passed</a:t>
            </a:r>
            <a:endParaRPr lang="en-US" b="1" dirty="0"/>
          </a:p>
        </p:txBody>
      </p:sp>
      <p:pic>
        <p:nvPicPr>
          <p:cNvPr id="6" name="Picture 5" descr="DancingSnoopy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841" y="4432683"/>
            <a:ext cx="1270000" cy="2197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recommendations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Look, look, look.</a:t>
            </a:r>
          </a:p>
          <a:p>
            <a:r>
              <a:rPr lang="en-US" dirty="0" smtClean="0"/>
              <a:t>Add structure.</a:t>
            </a:r>
          </a:p>
          <a:p>
            <a:r>
              <a:rPr lang="en-US" dirty="0" smtClean="0"/>
              <a:t>Improve based on evidence (from pilot, from other redesigns, from published research)</a:t>
            </a:r>
          </a:p>
          <a:p>
            <a:r>
              <a:rPr lang="en-US" dirty="0" smtClean="0"/>
              <a:t>Add psychology</a:t>
            </a:r>
          </a:p>
          <a:p>
            <a:pPr lvl="1"/>
            <a:r>
              <a:rPr lang="en-US" dirty="0" smtClean="0"/>
              <a:t>Provide incentives</a:t>
            </a:r>
          </a:p>
          <a:p>
            <a:pPr lvl="1"/>
            <a:r>
              <a:rPr lang="en-US" dirty="0" smtClean="0"/>
              <a:t>Spacing effect</a:t>
            </a:r>
          </a:p>
          <a:p>
            <a:pPr lvl="1"/>
            <a:r>
              <a:rPr lang="en-US" dirty="0" smtClean="0"/>
              <a:t>Practice effect</a:t>
            </a:r>
          </a:p>
          <a:p>
            <a:pPr lvl="1"/>
            <a:r>
              <a:rPr lang="en-US" dirty="0" smtClean="0"/>
              <a:t>Mastery learning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11249" y="63500"/>
            <a:ext cx="7583488" cy="1282700"/>
          </a:xfrm>
        </p:spPr>
        <p:txBody>
          <a:bodyPr/>
          <a:lstStyle/>
          <a:p>
            <a:r>
              <a:rPr lang="en-US" dirty="0" smtClean="0"/>
              <a:t>Your reward</a:t>
            </a:r>
            <a:endParaRPr lang="en-US" dirty="0"/>
          </a:p>
        </p:txBody>
      </p:sp>
      <p:pic>
        <p:nvPicPr>
          <p:cNvPr id="4" name="Picture 3" descr="schroeder2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400" y="1327150"/>
            <a:ext cx="6807200" cy="4203700"/>
          </a:xfrm>
          <a:prstGeom prst="rect">
            <a:avLst/>
          </a:prstGeom>
        </p:spPr>
      </p:pic>
      <p:pic>
        <p:nvPicPr>
          <p:cNvPr id="6" name="Shortened Charlie Brown - Peanuts Theme Song 1.mp3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89863" y="5940772"/>
            <a:ext cx="185737" cy="1857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4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recedent">
  <a:themeElements>
    <a:clrScheme name="Precedent">
      <a:dk1>
        <a:srgbClr val="921F07"/>
      </a:dk1>
      <a:lt1>
        <a:sysClr val="window" lastClr="FFFFFF"/>
      </a:lt1>
      <a:dk2>
        <a:srgbClr val="333333"/>
      </a:dk2>
      <a:lt2>
        <a:srgbClr val="E5E5D3"/>
      </a:lt2>
      <a:accent1>
        <a:srgbClr val="993232"/>
      </a:accent1>
      <a:accent2>
        <a:srgbClr val="9B6C34"/>
      </a:accent2>
      <a:accent3>
        <a:srgbClr val="736C5D"/>
      </a:accent3>
      <a:accent4>
        <a:srgbClr val="C9972B"/>
      </a:accent4>
      <a:accent5>
        <a:srgbClr val="C95F2B"/>
      </a:accent5>
      <a:accent6>
        <a:srgbClr val="8F7A05"/>
      </a:accent6>
      <a:hlink>
        <a:srgbClr val="933926"/>
      </a:hlink>
      <a:folHlink>
        <a:srgbClr val="916019"/>
      </a:folHlink>
    </a:clrScheme>
    <a:fontScheme name="Precedent">
      <a:majorFont>
        <a:latin typeface="Perpetua Titling MT"/>
        <a:ea typeface=""/>
        <a:cs typeface=""/>
        <a:font script="Jpan" typeface="ＭＳ Ｐ明朝"/>
      </a:majorFont>
      <a:minorFont>
        <a:latin typeface="Calisto MT"/>
        <a:ea typeface=""/>
        <a:cs typeface=""/>
        <a:font script="Jpan" typeface="ＭＳ Ｐ明朝"/>
      </a:minorFont>
    </a:fontScheme>
    <a:fmtScheme name="Preceden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tint val="100000"/>
                <a:shade val="30000"/>
                <a:satMod val="135000"/>
              </a:schemeClr>
            </a:gs>
          </a:gsLst>
          <a:path path="circle">
            <a:fillToRect l="70000" t="10000" b="7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5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25400" dir="4800000" sx="103000" sy="103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3000000"/>
            </a:lightRig>
          </a:scene3d>
          <a:sp3d prstMaterial="softEdge">
            <a:bevelT w="0" h="0"/>
          </a:sp3d>
        </a:effectStyle>
        <a:effectStyle>
          <a:effectLst>
            <a:innerShdw blurRad="127000" dist="38100" dir="13200000">
              <a:srgbClr val="000000">
                <a:alpha val="75000"/>
              </a:srgbClr>
            </a:innerShdw>
            <a:outerShdw blurRad="38100" dist="12700" dir="1800000" sx="101000" sy="101000" rotWithShape="0">
              <a:srgbClr val="000000">
                <a:alpha val="40000"/>
              </a:srgbClr>
            </a:outerShdw>
            <a:reflection blurRad="127000" stA="25000" endPos="30000" dist="127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12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shade val="30000"/>
                <a:satMod val="150000"/>
              </a:schemeClr>
            </a:gs>
          </a:gsLst>
          <a:path path="circle">
            <a:fillToRect t="10000" r="70000" b="7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30000"/>
                <a:lumMod val="80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Precedent.thmx</Template>
  <TotalTime>134</TotalTime>
  <Words>984</Words>
  <Application>Microsoft Macintosh PowerPoint</Application>
  <PresentationFormat>On-screen Show (4:3)</PresentationFormat>
  <Paragraphs>139</Paragraphs>
  <Slides>20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Precedent</vt:lpstr>
      <vt:lpstr>Tweaking the pilot</vt:lpstr>
      <vt:lpstr>DVMT 100 @ FSU</vt:lpstr>
      <vt:lpstr>Course Issues</vt:lpstr>
      <vt:lpstr>What we did</vt:lpstr>
      <vt:lpstr>Pilot – spring ‘11</vt:lpstr>
      <vt:lpstr>assessment</vt:lpstr>
      <vt:lpstr>Pilot results</vt:lpstr>
      <vt:lpstr>Pilot results</vt:lpstr>
      <vt:lpstr>Pilot results</vt:lpstr>
      <vt:lpstr>Pilot results</vt:lpstr>
      <vt:lpstr>Additional results</vt:lpstr>
      <vt:lpstr>Issues &amp; tweaks</vt:lpstr>
      <vt:lpstr>Issues &amp; tweaks</vt:lpstr>
      <vt:lpstr>Issues &amp; tweaks</vt:lpstr>
      <vt:lpstr>Full implementation results</vt:lpstr>
      <vt:lpstr>PowerPoint Presentation</vt:lpstr>
      <vt:lpstr>Impact of changes</vt:lpstr>
      <vt:lpstr>Impact of changes</vt:lpstr>
      <vt:lpstr>Overall recommendations</vt:lpstr>
      <vt:lpstr>Your reward</vt:lpstr>
    </vt:vector>
  </TitlesOfParts>
  <Company>fsu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Tweaking the pilot</dc:title>
  <dc:creator>Megan Bradley</dc:creator>
  <cp:lastModifiedBy>Megan Bradley</cp:lastModifiedBy>
  <cp:revision>8</cp:revision>
  <dcterms:created xsi:type="dcterms:W3CDTF">2012-01-11T21:22:49Z</dcterms:created>
  <dcterms:modified xsi:type="dcterms:W3CDTF">2012-01-18T15:24:57Z</dcterms:modified>
</cp:coreProperties>
</file>