
<file path=[Content_Types].xml><?xml version="1.0" encoding="utf-8"?>
<Types xmlns="http://schemas.openxmlformats.org/package/2006/content-types">
  <Override PartName="/ppt/charts/chart1.xml" ContentType="application/vnd.openxmlformats-officedocument.drawingml.chart+xml"/>
  <Override PartName="/ppt/slideLayouts/slideLayout1.xml" ContentType="application/vnd.openxmlformats-officedocument.presentationml.slideLayout+xml"/>
  <Default Extension="png" ContentType="image/png"/>
  <Default Extension="rels" ContentType="application/vnd.openxmlformats-package.relationships+xml"/>
  <Default Extension="jpeg" ContentType="image/jpeg"/>
  <Default Extension="xml" ContentType="application/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4.xml" ContentType="application/vnd.openxmlformats-officedocument.presentationml.slideLayout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Default Extension="xlsx" ContentType="application/vnd.openxmlformats-officedocument.spreadsheetml.sheet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7.xml" ContentType="application/vnd.openxmlformats-officedocument.presentationml.slide+xml"/>
  <Default Extension="gif" ContentType="image/gif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90" r:id="rId1"/>
  </p:sldMasterIdLst>
  <p:sldIdLst>
    <p:sldId id="256" r:id="rId2"/>
    <p:sldId id="257" r:id="rId3"/>
    <p:sldId id="277" r:id="rId4"/>
    <p:sldId id="278" r:id="rId5"/>
    <p:sldId id="259" r:id="rId6"/>
    <p:sldId id="260" r:id="rId7"/>
    <p:sldId id="261" r:id="rId8"/>
    <p:sldId id="262" r:id="rId9"/>
    <p:sldId id="263" r:id="rId10"/>
    <p:sldId id="264" r:id="rId11"/>
    <p:sldId id="268" r:id="rId12"/>
    <p:sldId id="267" r:id="rId13"/>
    <p:sldId id="266" r:id="rId14"/>
    <p:sldId id="265" r:id="rId15"/>
    <p:sldId id="269" r:id="rId16"/>
    <p:sldId id="271" r:id="rId17"/>
    <p:sldId id="276" r:id="rId18"/>
    <p:sldId id="272" r:id="rId19"/>
    <p:sldId id="270" r:id="rId20"/>
    <p:sldId id="273" r:id="rId21"/>
    <p:sldId id="274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148" d="100"/>
          <a:sy n="148" d="100"/>
        </p:scale>
        <p:origin x="-13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35"/>
  <c:chart>
    <c:title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GRADE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W</c:v>
                </c:pt>
                <c:pt idx="1">
                  <c:v>FX</c:v>
                </c:pt>
                <c:pt idx="2">
                  <c:v>F</c:v>
                </c:pt>
                <c:pt idx="3">
                  <c:v>NC</c:v>
                </c:pt>
                <c:pt idx="4">
                  <c:v>P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3.0</c:v>
                </c:pt>
                <c:pt idx="1">
                  <c:v>1.5</c:v>
                </c:pt>
                <c:pt idx="2">
                  <c:v>2.5</c:v>
                </c:pt>
                <c:pt idx="3">
                  <c:v>13.2</c:v>
                </c:pt>
                <c:pt idx="4">
                  <c:v>79.7</c:v>
                </c:pt>
              </c:numCache>
            </c:numRef>
          </c:val>
        </c:ser>
        <c:axId val="535782120"/>
        <c:axId val="535785144"/>
      </c:barChart>
      <c:catAx>
        <c:axId val="535782120"/>
        <c:scaling>
          <c:orientation val="minMax"/>
        </c:scaling>
        <c:axPos val="b"/>
        <c:tickLblPos val="nextTo"/>
        <c:crossAx val="535785144"/>
        <c:crosses val="autoZero"/>
        <c:auto val="1"/>
        <c:lblAlgn val="ctr"/>
        <c:lblOffset val="100"/>
      </c:catAx>
      <c:valAx>
        <c:axId val="535785144"/>
        <c:scaling>
          <c:orientation val="minMax"/>
        </c:scaling>
        <c:axPos val="l"/>
        <c:majorGridlines/>
        <c:numFmt formatCode="General" sourceLinked="1"/>
        <c:tickLblPos val="nextTo"/>
        <c:crossAx val="535782120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t="50000"/>
          <a:stretch>
            <a:fillRect/>
          </a:stretch>
        </p:blipFill>
        <p:spPr>
          <a:xfrm>
            <a:off x="0" y="3429000"/>
            <a:ext cx="9144000" cy="3429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1918447"/>
            <a:ext cx="7583488" cy="1470025"/>
          </a:xfrm>
        </p:spPr>
        <p:txBody>
          <a:bodyPr anchor="b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3478306"/>
            <a:ext cx="7583487" cy="17526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8ADEE-1E78-7140-93BC-07CD66CA98E1}" type="datetimeFigureOut">
              <a:rPr lang="en-US" smtClean="0"/>
              <a:pPr/>
              <a:t>1/3/13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EB5EB-A4E3-C54A-A080-F7D65CD2611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overlay-ruleShad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03984"/>
            <a:ext cx="9144000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7" name="Picture 6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Tx/>
              <a:defRPr>
                <a:solidFill>
                  <a:schemeClr val="bg2"/>
                </a:solidFill>
              </a:defRPr>
            </a:lvl1pPr>
            <a:lvl2pPr>
              <a:buClrTx/>
              <a:defRPr>
                <a:solidFill>
                  <a:schemeClr val="bg2"/>
                </a:solidFill>
              </a:defRPr>
            </a:lvl2pPr>
            <a:lvl3pPr>
              <a:buClrTx/>
              <a:defRPr>
                <a:solidFill>
                  <a:schemeClr val="bg2"/>
                </a:solidFill>
              </a:defRPr>
            </a:lvl3pPr>
            <a:lvl4pPr>
              <a:buClrTx/>
              <a:defRPr>
                <a:solidFill>
                  <a:schemeClr val="bg2"/>
                </a:solidFill>
              </a:defRPr>
            </a:lvl4pPr>
            <a:lvl5pPr>
              <a:buClrTx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8ADEE-1E78-7140-93BC-07CD66CA98E1}" type="datetimeFigureOut">
              <a:rPr lang="en-US" smtClean="0"/>
              <a:pPr/>
              <a:t>1/3/13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EB5EB-A4E3-C54A-A080-F7D65CD261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t="50000"/>
          <a:stretch>
            <a:fillRect/>
          </a:stretch>
        </p:blipFill>
        <p:spPr>
          <a:xfrm>
            <a:off x="0" y="3429000"/>
            <a:ext cx="9144000" cy="3429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789081"/>
            <a:ext cx="7583488" cy="1470025"/>
          </a:xfrm>
        </p:spPr>
        <p:txBody>
          <a:bodyPr anchor="ctr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4724400"/>
            <a:ext cx="7583487" cy="1385047"/>
          </a:xfrm>
        </p:spPr>
        <p:txBody>
          <a:bodyPr anchor="ctr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8ADEE-1E78-7140-93BC-07CD66CA98E1}" type="datetimeFigureOut">
              <a:rPr lang="en-US" smtClean="0"/>
              <a:pPr/>
              <a:t>1/3/13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EB5EB-A4E3-C54A-A080-F7D65CD2611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overlay-ruleShad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03984"/>
            <a:ext cx="9144000" cy="125016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3677371" y="2564085"/>
            <a:ext cx="1789259" cy="1729830"/>
          </a:xfrm>
          <a:prstGeom prst="ellipse">
            <a:avLst/>
          </a:prstGeom>
          <a:noFill/>
          <a:ln w="127000">
            <a:solidFill>
              <a:schemeClr val="tx2"/>
            </a:solidFill>
          </a:ln>
          <a:effectLst>
            <a:innerShdw blurRad="101600" dist="76200" dir="13500000">
              <a:prstClr val="black">
                <a:alpha val="57000"/>
              </a:prstClr>
            </a:innerShdw>
          </a:effectLst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46984"/>
            <a:ext cx="9144000" cy="125016"/>
          </a:xfrm>
          <a:prstGeom prst="rect">
            <a:avLst/>
          </a:prstGeom>
        </p:spPr>
      </p:pic>
      <p:pic>
        <p:nvPicPr>
          <p:cNvPr id="7" name="Picture 6" descr="Overlay-FullBackground.jpg"/>
          <p:cNvPicPr>
            <a:picLocks noChangeAspect="1"/>
          </p:cNvPicPr>
          <p:nvPr/>
        </p:nvPicPr>
        <p:blipFill>
          <a:blip r:embed="rId3"/>
          <a:srcRect t="66667"/>
          <a:stretch>
            <a:fillRect/>
          </a:stretch>
        </p:blipFill>
        <p:spPr>
          <a:xfrm>
            <a:off x="0" y="4572000"/>
            <a:ext cx="9144000" cy="228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71800"/>
            <a:ext cx="7583487" cy="13620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4724400"/>
            <a:ext cx="7583487" cy="1398494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600"/>
              </a:spcBef>
              <a:buFont typeface="Calisto MT" pitchFamily="18" charset="0"/>
              <a:buNone/>
              <a:defRPr sz="18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8ADEE-1E78-7140-93BC-07CD66CA98E1}" type="datetimeFigureOut">
              <a:rPr lang="en-US" smtClean="0"/>
              <a:pPr/>
              <a:t>1/3/13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EB5EB-A4E3-C54A-A080-F7D65CD261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11" name="Picture 10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3" y="1828800"/>
            <a:ext cx="3566160" cy="42973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6791" y="1828800"/>
            <a:ext cx="3566160" cy="42973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8ADEE-1E78-7140-93BC-07CD66CA98E1}" type="datetimeFigureOut">
              <a:rPr lang="en-US" smtClean="0"/>
              <a:pPr/>
              <a:t>1/3/13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EB5EB-A4E3-C54A-A080-F7D65CD261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13" name="Picture 12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524000"/>
            <a:ext cx="3566160" cy="838200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93576"/>
            <a:ext cx="3566160" cy="373258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6791" y="1524000"/>
            <a:ext cx="3566160" cy="838200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96791" y="2393576"/>
            <a:ext cx="3566160" cy="373258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8ADEE-1E78-7140-93BC-07CD66CA98E1}" type="datetimeFigureOut">
              <a:rPr lang="en-US" smtClean="0"/>
              <a:pPr/>
              <a:t>1/3/13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EB5EB-A4E3-C54A-A080-F7D65CD261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8ADEE-1E78-7140-93BC-07CD66CA98E1}" type="datetimeFigureOut">
              <a:rPr lang="en-US" smtClean="0"/>
              <a:pPr/>
              <a:t>1/3/13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EB5EB-A4E3-C54A-A080-F7D65CD2611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Overlay-FullBackground.jpg"/>
          <p:cNvPicPr>
            <a:picLocks noChangeAspect="1"/>
          </p:cNvPicPr>
          <p:nvPr/>
        </p:nvPicPr>
        <p:blipFill>
          <a:blip r:embed="rId3"/>
          <a:srcRect t="21046"/>
          <a:stretch>
            <a:fillRect/>
          </a:stretch>
        </p:blipFill>
        <p:spPr>
          <a:xfrm>
            <a:off x="0" y="1447800"/>
            <a:ext cx="9144000" cy="54146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Full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2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8ADEE-1E78-7140-93BC-07CD66CA98E1}" type="datetimeFigureOut">
              <a:rPr lang="en-US" smtClean="0"/>
              <a:pPr/>
              <a:t>1/3/13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EB5EB-A4E3-C54A-A080-F7D65CD261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l="50000"/>
          <a:stretch>
            <a:fillRect/>
          </a:stretch>
        </p:blipFill>
        <p:spPr>
          <a:xfrm>
            <a:off x="4572000" y="4482"/>
            <a:ext cx="457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73049"/>
            <a:ext cx="3962400" cy="1690221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6401" y="273050"/>
            <a:ext cx="3959352" cy="58531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1975104"/>
            <a:ext cx="3962400" cy="32004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None/>
              <a:defRPr sz="18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67000" y="6356350"/>
            <a:ext cx="1622612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4FC8ADEE-1E78-7140-93BC-07CD66CA98E1}" type="datetimeFigureOut">
              <a:rPr lang="en-US" smtClean="0"/>
              <a:pPr/>
              <a:t>1/3/13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2047" y="6356350"/>
            <a:ext cx="1891553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92808" y="5748338"/>
            <a:ext cx="762000" cy="576262"/>
          </a:xfrm>
        </p:spPr>
        <p:txBody>
          <a:bodyPr vert="horz" lIns="91440" tIns="45720" rIns="91440" bIns="45720" rtlCol="0" anchor="ctr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fld id="{02FEB5EB-A4E3-C54A-A080-F7D65CD2611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16200000">
            <a:off x="1086391" y="3365075"/>
            <a:ext cx="6855164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l="50000"/>
          <a:stretch>
            <a:fillRect/>
          </a:stretch>
        </p:blipFill>
        <p:spPr>
          <a:xfrm>
            <a:off x="4572000" y="4482"/>
            <a:ext cx="457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16200000">
            <a:off x="1086391" y="3365075"/>
            <a:ext cx="6855164" cy="1250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74320"/>
            <a:ext cx="3959352" cy="1691640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64608" y="264907"/>
            <a:ext cx="3959352" cy="6328186"/>
          </a:xfrm>
          <a:solidFill>
            <a:schemeClr val="tx1">
              <a:lumMod val="50000"/>
            </a:schemeClr>
          </a:solidFill>
          <a:effectLst>
            <a:outerShdw blurRad="50800" dir="2700000" algn="tl" rotWithShape="0">
              <a:schemeClr val="tx1">
                <a:alpha val="40000"/>
              </a:scheme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1970801"/>
            <a:ext cx="3959352" cy="320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Font typeface="Calisto MT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70048" y="6356350"/>
            <a:ext cx="1627632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4FC8ADEE-1E78-7140-93BC-07CD66CA98E1}" type="datetimeFigureOut">
              <a:rPr lang="en-US" smtClean="0"/>
              <a:pPr/>
              <a:t>1/3/13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2047" y="6356350"/>
            <a:ext cx="1892808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92808" y="5738129"/>
            <a:ext cx="758952" cy="576072"/>
          </a:xfrm>
        </p:spPr>
        <p:txBody>
          <a:bodyPr vert="horz" lIns="91440" tIns="45720" rIns="91440" bIns="45720" rtlCol="0" anchor="ctr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fld id="{02FEB5EB-A4E3-C54A-A080-F7D65CD261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2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038600"/>
            <a:ext cx="7620000" cy="990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ctr">
              <a:defRPr sz="36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 typeface="Calisto MT" pitchFamily="18" charset="0"/>
              <a:buNone/>
            </a:pPr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2900" y="265176"/>
            <a:ext cx="8458200" cy="3697224"/>
          </a:xfrm>
          <a:solidFill>
            <a:schemeClr val="tx1">
              <a:lumMod val="50000"/>
            </a:schemeClr>
          </a:solidFill>
          <a:effectLst>
            <a:outerShdw blurRad="50800" dir="2700000" algn="tl" rotWithShape="0">
              <a:schemeClr val="tx1">
                <a:alpha val="40000"/>
              </a:scheme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2000"/>
              </a:spcBef>
              <a:buFont typeface="Calisto MT" pitchFamily="18" charset="0"/>
              <a:buNone/>
              <a:defRPr sz="24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5042647"/>
            <a:ext cx="7620000" cy="1129553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ct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8ADEE-1E78-7140-93BC-07CD66CA98E1}" type="datetimeFigureOut">
              <a:rPr lang="en-US" smtClean="0"/>
              <a:pPr/>
              <a:t>1/3/13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EB5EB-A4E3-C54A-A080-F7D65CD261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fld id="{4FC8ADEE-1E78-7140-93BC-07CD66CA98E1}" type="datetimeFigureOut">
              <a:rPr lang="en-US" smtClean="0"/>
              <a:pPr/>
              <a:t>1/3/13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fld id="{02FEB5EB-A4E3-C54A-A080-F7D65CD261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8ADEE-1E78-7140-93BC-07CD66CA98E1}" type="datetimeFigureOut">
              <a:rPr lang="en-US" smtClean="0"/>
              <a:pPr/>
              <a:t>1/3/13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EB5EB-A4E3-C54A-A080-F7D65CD261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-FullBackground.jpg"/>
          <p:cNvPicPr>
            <a:picLocks noChangeAspect="1"/>
          </p:cNvPicPr>
          <p:nvPr/>
        </p:nvPicPr>
        <p:blipFill>
          <a:blip r:embed="rId2"/>
          <a:srcRect r="14719"/>
          <a:stretch>
            <a:fillRect/>
          </a:stretch>
        </p:blipFill>
        <p:spPr>
          <a:xfrm>
            <a:off x="0" y="4482"/>
            <a:ext cx="77981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48600" y="457200"/>
            <a:ext cx="1219200" cy="5668963"/>
          </a:xfrm>
        </p:spPr>
        <p:txBody>
          <a:bodyPr vert="eaVert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457200"/>
            <a:ext cx="6383337" cy="5668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24800" y="6356350"/>
            <a:ext cx="1066800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4FC8ADEE-1E78-7140-93BC-07CD66CA98E1}" type="datetimeFigureOut">
              <a:rPr lang="en-US" smtClean="0"/>
              <a:pPr/>
              <a:t>1/3/13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EB5EB-A4E3-C54A-A080-F7D65CD2611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5400000" flipH="1">
            <a:off x="4421262" y="3365075"/>
            <a:ext cx="6855164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28800"/>
            <a:ext cx="7583488" cy="429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32494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fld id="{4FC8ADEE-1E78-7140-93BC-07CD66CA98E1}" type="datetimeFigureOut">
              <a:rPr lang="en-US" smtClean="0"/>
              <a:pPr/>
              <a:t>1/3/13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047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fld id="{02FEB5EB-A4E3-C54A-A080-F7D65CD261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effectLst>
            <a:outerShdw blurRad="50800" dist="12700" dir="2700000" sx="100500" sy="100500" algn="tl" rotWithShape="0">
              <a:prstClr val="black">
                <a:alpha val="6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Clr>
          <a:schemeClr val="bg2"/>
        </a:buClr>
        <a:buFont typeface="Calisto MT" pitchFamily="18" charset="0"/>
        <a:buChar char="•"/>
        <a:defRPr sz="24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Clr>
          <a:schemeClr val="bg2"/>
        </a:buClr>
        <a:buFont typeface="Calisto MT" pitchFamily="18" charset="0"/>
        <a:buChar char="•"/>
        <a:defRPr sz="22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Clr>
          <a:schemeClr val="bg2"/>
        </a:buClr>
        <a:buFont typeface="Calisto MT" pitchFamily="18" charset="0"/>
        <a:buChar char="•"/>
        <a:defRPr sz="20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Clr>
          <a:schemeClr val="bg2"/>
        </a:buClr>
        <a:buFont typeface="Calisto MT" pitchFamily="18" charset="0"/>
        <a:buChar char="•"/>
        <a:defRPr sz="18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Clr>
          <a:schemeClr val="bg2"/>
        </a:buClr>
        <a:buFont typeface="Calisto MT" pitchFamily="18" charset="0"/>
        <a:buChar char="•"/>
        <a:defRPr sz="18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gi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chart" Target="../charts/char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gi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4" Type="http://schemas.microsoft.com/office/2007/relationships/media" Target="images%20and%20music:Shortened%20Charlie%20Brown%20-%20Peanuts%20Theme%20Song%201.mp3" TargetMode="External"/><Relationship Id="rId5" Type="http://schemas.openxmlformats.org/officeDocument/2006/relationships/image" Target="../media/image13.png"/><Relationship Id="rId1" Type="http://schemas.openxmlformats.org/officeDocument/2006/relationships/audio" Target="file://localhost/images%2520and%2520music/Shortened%2520Charlie%2520Brown%2520-%2520Peanuts%2520Theme%2520Song%25201.mp3" TargetMode="External"/><Relationship Id="rId2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Tweaking the pilot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 Case Study from DVMT 100 at Frostburg State University</a:t>
            </a:r>
          </a:p>
          <a:p>
            <a:endParaRPr lang="en-US" dirty="0" smtClean="0"/>
          </a:p>
          <a:p>
            <a:r>
              <a:rPr lang="en-US" dirty="0" smtClean="0"/>
              <a:t>Dr. Megan E. Bradley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7400" y="1011358"/>
            <a:ext cx="864920" cy="16057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DVMT 100 @ FSU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995" y="1828800"/>
            <a:ext cx="7583488" cy="4297363"/>
          </a:xfrm>
        </p:spPr>
        <p:txBody>
          <a:bodyPr/>
          <a:lstStyle/>
          <a:p>
            <a:r>
              <a:rPr lang="en-US" dirty="0" smtClean="0"/>
              <a:t>Intermediate algebra, developmental math course</a:t>
            </a:r>
          </a:p>
          <a:p>
            <a:r>
              <a:rPr lang="en-US" dirty="0" smtClean="0"/>
              <a:t>3 credits, does not count toward graduation or GPA*</a:t>
            </a:r>
          </a:p>
          <a:p>
            <a:r>
              <a:rPr lang="en-US" dirty="0" smtClean="0"/>
              <a:t>Must take if need MATH 102 (College Algebra) or MATH 106 (Algebra with Calculus – Business majors)</a:t>
            </a:r>
          </a:p>
          <a:p>
            <a:r>
              <a:rPr lang="en-US" dirty="0" smtClean="0"/>
              <a:t>About 450 students per year</a:t>
            </a:r>
          </a:p>
          <a:p>
            <a:pPr lvl="1"/>
            <a:r>
              <a:rPr lang="en-US" dirty="0" smtClean="0"/>
              <a:t>1078% increase since inception in 1985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Failure rate with gender gap in DVMT 100:</a:t>
            </a:r>
          </a:p>
          <a:p>
            <a:pPr lvl="1"/>
            <a:r>
              <a:rPr lang="en-US" dirty="0" smtClean="0"/>
              <a:t>41% failure rate overall</a:t>
            </a:r>
          </a:p>
          <a:p>
            <a:pPr lvl="1"/>
            <a:r>
              <a:rPr lang="en-US" dirty="0" smtClean="0"/>
              <a:t>44% rate for males; 35% rate for females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Failure rate in next math course:</a:t>
            </a:r>
          </a:p>
          <a:p>
            <a:pPr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90304" y="3819828"/>
          <a:ext cx="7452776" cy="1764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4149"/>
                <a:gridCol w="1822499"/>
                <a:gridCol w="1890358"/>
                <a:gridCol w="2035770"/>
              </a:tblGrid>
              <a:tr h="56231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COURSE</a:t>
                      </a:r>
                      <a:endParaRPr lang="en-US" dirty="0"/>
                    </a:p>
                  </a:txBody>
                  <a:tcPr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DVMT DWF RATE</a:t>
                      </a:r>
                      <a:endParaRPr lang="en-US" dirty="0"/>
                    </a:p>
                  </a:txBody>
                  <a:tcPr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NON-DVMT DWF RATE</a:t>
                      </a:r>
                      <a:endParaRPr lang="en-US" dirty="0"/>
                    </a:p>
                  </a:txBody>
                  <a:tcPr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DIFFERENCE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rgbClr val="800000"/>
                    </a:solidFill>
                  </a:tcPr>
                </a:tc>
              </a:tr>
              <a:tr h="56231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solidFill>
                            <a:schemeClr val="bg2"/>
                          </a:solidFill>
                        </a:rPr>
                        <a:t>MATH</a:t>
                      </a:r>
                      <a:r>
                        <a:rPr lang="en-US" baseline="0" dirty="0" smtClean="0">
                          <a:solidFill>
                            <a:schemeClr val="bg2"/>
                          </a:solidFill>
                        </a:rPr>
                        <a:t> 102</a:t>
                      </a:r>
                      <a:endParaRPr lang="en-US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800000">
                        <a:alpha val="4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2"/>
                          </a:solidFill>
                        </a:rPr>
                        <a:t>56%</a:t>
                      </a:r>
                      <a:endParaRPr lang="en-US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800000">
                        <a:alpha val="4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2"/>
                          </a:solidFill>
                        </a:rPr>
                        <a:t>39%</a:t>
                      </a:r>
                      <a:endParaRPr lang="en-US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800000">
                        <a:alpha val="4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2"/>
                          </a:solidFill>
                        </a:rPr>
                        <a:t>16%</a:t>
                      </a:r>
                      <a:endParaRPr lang="en-US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800000">
                        <a:alpha val="47000"/>
                      </a:srgbClr>
                    </a:solidFill>
                  </a:tcPr>
                </a:tc>
              </a:tr>
              <a:tr h="56231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solidFill>
                            <a:schemeClr val="bg2"/>
                          </a:solidFill>
                        </a:rPr>
                        <a:t>MATH 106</a:t>
                      </a:r>
                      <a:endParaRPr lang="en-US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800000">
                        <a:alpha val="2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2"/>
                          </a:solidFill>
                        </a:rPr>
                        <a:t>43%</a:t>
                      </a:r>
                      <a:endParaRPr lang="en-US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800000">
                        <a:alpha val="2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2"/>
                          </a:solidFill>
                        </a:rPr>
                        <a:t>33%</a:t>
                      </a:r>
                      <a:endParaRPr lang="en-US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800000">
                        <a:alpha val="2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2"/>
                          </a:solidFill>
                        </a:rPr>
                        <a:t>11%</a:t>
                      </a:r>
                      <a:endParaRPr lang="en-US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800000">
                        <a:alpha val="27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4942" y="1345920"/>
            <a:ext cx="2129058" cy="16234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Staffing issues</a:t>
            </a:r>
          </a:p>
          <a:p>
            <a:pPr lvl="1"/>
            <a:r>
              <a:rPr lang="en-US" dirty="0" smtClean="0"/>
              <a:t>Relied solely on undergraduate students to teach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Course Drift</a:t>
            </a:r>
          </a:p>
          <a:p>
            <a:pPr lvl="1"/>
            <a:r>
              <a:rPr lang="en-US" dirty="0" smtClean="0"/>
              <a:t>Delivery: ½ sections all face-to-face (f2f); other ½ all computer lab</a:t>
            </a:r>
          </a:p>
          <a:p>
            <a:pPr lvl="1"/>
            <a:r>
              <a:rPr lang="en-US" dirty="0" smtClean="0"/>
              <a:t>Different textbook, syllabus, point system</a:t>
            </a:r>
          </a:p>
          <a:p>
            <a:pPr lvl="1"/>
            <a:r>
              <a:rPr lang="en-US" dirty="0" smtClean="0"/>
              <a:t>No system for checking reliability of grading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we did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Emporium Model</a:t>
            </a:r>
          </a:p>
          <a:p>
            <a:r>
              <a:rPr lang="en-US" dirty="0" smtClean="0"/>
              <a:t>Hired new staff to serve as lead instructor</a:t>
            </a:r>
          </a:p>
          <a:p>
            <a:pPr lvl="1"/>
            <a:r>
              <a:rPr lang="en-US" dirty="0" smtClean="0"/>
              <a:t>Undergraduates became </a:t>
            </a:r>
            <a:r>
              <a:rPr lang="en-US" dirty="0" err="1" smtClean="0"/>
              <a:t>ULAs</a:t>
            </a:r>
            <a:r>
              <a:rPr lang="en-US" dirty="0" smtClean="0"/>
              <a:t>, shifting role to lab assistant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Pilot – spring ‘11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594" y="1570240"/>
            <a:ext cx="8117513" cy="4787943"/>
          </a:xfrm>
          <a:solidFill>
            <a:schemeClr val="tx2">
              <a:lumMod val="90000"/>
            </a:schemeClr>
          </a:solidFill>
          <a:effectLst>
            <a:glow rad="101600">
              <a:schemeClr val="bg1">
                <a:lumMod val="75000"/>
                <a:alpha val="75000"/>
              </a:schemeClr>
            </a:glow>
            <a:outerShdw blurRad="50800" dist="38100" dir="2700000" algn="tl" rotWithShape="0">
              <a:schemeClr val="bg1">
                <a:lumMod val="75000"/>
                <a:alpha val="43000"/>
              </a:schemeClr>
            </a:outerShdw>
          </a:effectLst>
        </p:spPr>
        <p:txBody>
          <a:bodyPr>
            <a:normAutofit fontScale="85000" lnSpcReduction="20000"/>
          </a:bodyPr>
          <a:lstStyle/>
          <a:p>
            <a:pPr lvl="0"/>
            <a:r>
              <a:rPr lang="en-US" dirty="0" smtClean="0"/>
              <a:t>Traditional lecture </a:t>
            </a:r>
            <a:endParaRPr lang="en-US" sz="2800" dirty="0" smtClean="0"/>
          </a:p>
          <a:p>
            <a:pPr lvl="1"/>
            <a:r>
              <a:rPr lang="en-US" sz="2400" dirty="0" smtClean="0"/>
              <a:t>all face-to-face (f2f) classes</a:t>
            </a:r>
            <a:endParaRPr lang="en-US" sz="2800" dirty="0" smtClean="0"/>
          </a:p>
          <a:p>
            <a:pPr lvl="1"/>
            <a:r>
              <a:rPr lang="en-US" sz="2400" dirty="0" smtClean="0"/>
              <a:t>no online work</a:t>
            </a:r>
            <a:endParaRPr lang="en-US" sz="2800" dirty="0" smtClean="0"/>
          </a:p>
          <a:p>
            <a:pPr lvl="1"/>
            <a:r>
              <a:rPr lang="en-US" sz="2400" dirty="0" smtClean="0"/>
              <a:t>taught by trained undergraduates</a:t>
            </a:r>
            <a:endParaRPr lang="en-US" sz="2800" dirty="0" smtClean="0"/>
          </a:p>
          <a:p>
            <a:pPr lvl="1"/>
            <a:r>
              <a:rPr lang="en-US" sz="2400" dirty="0" smtClean="0"/>
              <a:t>point system for course grade</a:t>
            </a:r>
            <a:endParaRPr lang="en-US" sz="2800" dirty="0" smtClean="0"/>
          </a:p>
          <a:p>
            <a:pPr lvl="1"/>
            <a:r>
              <a:rPr lang="en-US" sz="2400" dirty="0" smtClean="0"/>
              <a:t>1 final exam but could have earned other points with previous assignments to make final exam not have much weight</a:t>
            </a:r>
            <a:endParaRPr lang="en-US" sz="2800" dirty="0" smtClean="0"/>
          </a:p>
          <a:p>
            <a:pPr lvl="0"/>
            <a:r>
              <a:rPr lang="en-US" dirty="0" smtClean="0"/>
              <a:t>Redesign</a:t>
            </a:r>
            <a:endParaRPr lang="en-US" sz="2800" dirty="0" smtClean="0"/>
          </a:p>
          <a:p>
            <a:pPr lvl="1"/>
            <a:r>
              <a:rPr lang="en-US" sz="2400" dirty="0" smtClean="0"/>
              <a:t>Lecture 1x/week by instructor &amp; lab 4x/week with trained Undergraduate Learning Assistants (</a:t>
            </a:r>
            <a:r>
              <a:rPr lang="en-US" sz="2400" dirty="0" err="1" smtClean="0"/>
              <a:t>ULAs</a:t>
            </a:r>
            <a:r>
              <a:rPr lang="en-US" sz="2400" dirty="0" smtClean="0"/>
              <a:t>) using </a:t>
            </a:r>
            <a:r>
              <a:rPr lang="en-US" sz="2400" dirty="0" err="1" smtClean="0"/>
              <a:t>ASAlgebra</a:t>
            </a:r>
            <a:r>
              <a:rPr lang="en-US" sz="2400" dirty="0" smtClean="0"/>
              <a:t> by Plato</a:t>
            </a:r>
            <a:endParaRPr lang="en-US" sz="2800" dirty="0" smtClean="0"/>
          </a:p>
          <a:p>
            <a:pPr lvl="1"/>
            <a:r>
              <a:rPr lang="en-US" sz="2400" dirty="0" smtClean="0"/>
              <a:t>3 modules &amp; corresponding exams</a:t>
            </a:r>
          </a:p>
          <a:p>
            <a:pPr lvl="2"/>
            <a:r>
              <a:rPr lang="en-US" sz="2600" dirty="0" smtClean="0"/>
              <a:t>Mastery learning – retake exams until passed</a:t>
            </a:r>
          </a:p>
          <a:p>
            <a:pPr lvl="1"/>
            <a:r>
              <a:rPr lang="en-US" sz="2400" dirty="0" smtClean="0"/>
              <a:t>Pass course by passing all 3 modules with 80% or higher</a:t>
            </a:r>
            <a:endParaRPr lang="en-US" sz="2800" dirty="0" smtClean="0"/>
          </a:p>
          <a:p>
            <a:pPr lvl="2"/>
            <a:r>
              <a:rPr lang="en-US" dirty="0" smtClean="0"/>
              <a:t>Extra credit for attending and doing online homework &amp; evaluates</a:t>
            </a:r>
            <a:endParaRPr lang="en-US" sz="24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Pass/Fail rates</a:t>
            </a:r>
          </a:p>
          <a:p>
            <a:pPr lvl="0"/>
            <a:r>
              <a:rPr lang="en-US" dirty="0" smtClean="0"/>
              <a:t>Scores on “core questions” </a:t>
            </a:r>
          </a:p>
          <a:p>
            <a:pPr lvl="1"/>
            <a:r>
              <a:rPr lang="en-US" dirty="0" smtClean="0"/>
              <a:t>Questions that show up on the redesign module exams &amp; the final exams for the traditional sections</a:t>
            </a:r>
          </a:p>
          <a:p>
            <a:r>
              <a:rPr lang="en-US" dirty="0" smtClean="0"/>
              <a:t>Focus groups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Pilot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828800"/>
            <a:ext cx="4345623" cy="4297363"/>
          </a:xfrm>
        </p:spPr>
        <p:txBody>
          <a:bodyPr/>
          <a:lstStyle/>
          <a:p>
            <a:r>
              <a:rPr lang="en-US" b="1" dirty="0" smtClean="0"/>
              <a:t>Pass/fail</a:t>
            </a:r>
          </a:p>
          <a:p>
            <a:pPr lvl="1"/>
            <a:r>
              <a:rPr lang="en-US" b="1" dirty="0" smtClean="0"/>
              <a:t>Historical failure rate: : 41% </a:t>
            </a:r>
          </a:p>
          <a:p>
            <a:pPr lvl="1"/>
            <a:r>
              <a:rPr lang="en-US" b="1" dirty="0" smtClean="0"/>
              <a:t>Redesign failure rate: 47.2% which was significantly worse than…</a:t>
            </a:r>
          </a:p>
          <a:p>
            <a:pPr lvl="1"/>
            <a:r>
              <a:rPr lang="en-US" b="1" dirty="0" smtClean="0"/>
              <a:t>Traditional failure rate: 22.6%</a:t>
            </a:r>
          </a:p>
          <a:p>
            <a:pPr lvl="1"/>
            <a:endParaRPr lang="en-US" b="1" dirty="0" smtClean="0"/>
          </a:p>
          <a:p>
            <a:pPr lvl="1"/>
            <a:r>
              <a:rPr lang="en-US" b="1" dirty="0" smtClean="0"/>
              <a:t>Males failed more than females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5623" y="1345920"/>
            <a:ext cx="4510200" cy="53424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Pilot results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79463" y="1828800"/>
            <a:ext cx="7583488" cy="3637007"/>
          </a:xfrm>
          <a:solidFill>
            <a:schemeClr val="tx2">
              <a:lumMod val="90000"/>
            </a:schemeClr>
          </a:solidFill>
          <a:effectLst>
            <a:outerShdw blurRad="50800" dist="38100" dir="2700000" algn="tl" rotWithShape="0">
              <a:schemeClr val="bg1">
                <a:lumMod val="75000"/>
                <a:alpha val="43000"/>
              </a:schemeClr>
            </a:outerShdw>
          </a:effectLst>
        </p:spPr>
        <p:txBody>
          <a:bodyPr/>
          <a:lstStyle/>
          <a:p>
            <a:r>
              <a:rPr lang="en-US" dirty="0" smtClean="0"/>
              <a:t>Core questions</a:t>
            </a:r>
          </a:p>
          <a:p>
            <a:pPr lvl="1"/>
            <a:r>
              <a:rPr lang="en-US" dirty="0" smtClean="0"/>
              <a:t>Difficult to use final grades due to different grading systems</a:t>
            </a:r>
          </a:p>
          <a:p>
            <a:pPr lvl="1"/>
            <a:r>
              <a:rPr lang="en-US" dirty="0" smtClean="0"/>
              <a:t>Considering all core questions, a one-way ANOVA of Type of Classroom (2: Redesign versus traditional) by Core Qs (All) was significant, F = 37.429, </a:t>
            </a:r>
            <a:r>
              <a:rPr lang="en-US" dirty="0" err="1" smtClean="0"/>
              <a:t>p</a:t>
            </a:r>
            <a:r>
              <a:rPr lang="en-US" dirty="0" smtClean="0"/>
              <a:t> = .000, eta2 = .327.  </a:t>
            </a:r>
          </a:p>
          <a:p>
            <a:pPr lvl="1"/>
            <a:r>
              <a:rPr lang="en-US" b="1" dirty="0" smtClean="0"/>
              <a:t>Redesign students (X = 87.98%) performed significantly better than traditional students (X = 63.14%).   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Pilot results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79463" y="1828800"/>
            <a:ext cx="7583488" cy="3259463"/>
          </a:xfrm>
          <a:solidFill>
            <a:schemeClr val="tx2">
              <a:lumMod val="90000"/>
            </a:schemeClr>
          </a:solidFill>
          <a:effectLst>
            <a:glow rad="101600">
              <a:schemeClr val="bg1">
                <a:lumMod val="75000"/>
                <a:alpha val="75000"/>
              </a:schemeClr>
            </a:glow>
          </a:effectLst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333333"/>
                </a:solidFill>
              </a:rPr>
              <a:t>Core questions</a:t>
            </a:r>
          </a:p>
          <a:p>
            <a:pPr lvl="1"/>
            <a:r>
              <a:rPr lang="en-US" dirty="0" smtClean="0">
                <a:solidFill>
                  <a:srgbClr val="333333"/>
                </a:solidFill>
              </a:rPr>
              <a:t>Below is a breakdown of core questions per module, </a:t>
            </a:r>
          </a:p>
          <a:p>
            <a:pPr lvl="1"/>
            <a:r>
              <a:rPr lang="en-US" dirty="0" smtClean="0"/>
              <a:t>Students from the redesign section scored significantly higher than traditional sections for all three modules:</a:t>
            </a:r>
            <a:endParaRPr lang="en-US" sz="2600" dirty="0" smtClean="0"/>
          </a:p>
          <a:p>
            <a:pPr lvl="1"/>
            <a:r>
              <a:rPr lang="en-US" sz="2400" dirty="0" smtClean="0"/>
              <a:t>M1: </a:t>
            </a:r>
            <a:r>
              <a:rPr lang="en-US" dirty="0" smtClean="0"/>
              <a:t>Redesign (X = 86.20%) &gt; traditional (X=83.66%) </a:t>
            </a:r>
            <a:endParaRPr lang="en-US" sz="2600" dirty="0" smtClean="0"/>
          </a:p>
          <a:p>
            <a:pPr lvl="1"/>
            <a:r>
              <a:rPr lang="en-US" sz="2400" dirty="0" smtClean="0"/>
              <a:t>M2: </a:t>
            </a:r>
            <a:r>
              <a:rPr lang="en-US" dirty="0" smtClean="0"/>
              <a:t>Redesign (X = 84.90%) &gt; traditional (X=74.07%) </a:t>
            </a:r>
            <a:endParaRPr lang="en-US" sz="2600" dirty="0" smtClean="0"/>
          </a:p>
          <a:p>
            <a:pPr lvl="1"/>
            <a:r>
              <a:rPr lang="en-US" sz="2400" dirty="0" smtClean="0"/>
              <a:t>M3: </a:t>
            </a:r>
            <a:r>
              <a:rPr lang="en-US" dirty="0" smtClean="0"/>
              <a:t>Redesign (X = 90.85%) &gt; traditional (X=59.05%) </a:t>
            </a:r>
            <a:endParaRPr lang="en-US" sz="2600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7298" y="5302776"/>
            <a:ext cx="2377525" cy="1426515"/>
          </a:xfrm>
          <a:prstGeom prst="rect">
            <a:avLst/>
          </a:prstGeom>
          <a:solidFill>
            <a:schemeClr val="tx2">
              <a:lumMod val="90000"/>
            </a:schemeClr>
          </a:solidFill>
          <a:effectLst>
            <a:glow rad="101600">
              <a:schemeClr val="bg1">
                <a:lumMod val="75000"/>
                <a:alpha val="75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Pilot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828800"/>
            <a:ext cx="7583488" cy="3585523"/>
          </a:xfrm>
        </p:spPr>
        <p:txBody>
          <a:bodyPr>
            <a:normAutofit/>
          </a:bodyPr>
          <a:lstStyle/>
          <a:p>
            <a:r>
              <a:rPr lang="en-US" b="1" dirty="0" smtClean="0"/>
              <a:t>Regression indicated which of course activities significantly related to student grade on core questions.</a:t>
            </a:r>
          </a:p>
          <a:p>
            <a:pPr lvl="1"/>
            <a:r>
              <a:rPr lang="en-US" b="1" dirty="0" smtClean="0"/>
              <a:t>Attendance: correlated but weak</a:t>
            </a:r>
          </a:p>
          <a:p>
            <a:pPr lvl="1"/>
            <a:r>
              <a:rPr lang="en-US" b="1" dirty="0" smtClean="0"/>
              <a:t>Online homework: correlated but weak</a:t>
            </a:r>
          </a:p>
          <a:p>
            <a:pPr lvl="1"/>
            <a:r>
              <a:rPr lang="en-US" b="1" dirty="0" smtClean="0"/>
              <a:t>Online </a:t>
            </a:r>
            <a:r>
              <a:rPr lang="en-US" b="1" i="1" dirty="0" smtClean="0"/>
              <a:t>evaluates</a:t>
            </a:r>
            <a:r>
              <a:rPr lang="en-US" b="1" dirty="0" smtClean="0"/>
              <a:t>: strongly correlated</a:t>
            </a:r>
          </a:p>
          <a:p>
            <a:pPr lvl="2"/>
            <a:r>
              <a:rPr lang="en-US" b="1" dirty="0" smtClean="0"/>
              <a:t>Homework &amp; evaluates: needed 80% to pass and move on</a:t>
            </a:r>
          </a:p>
          <a:p>
            <a:pPr lvl="3"/>
            <a:r>
              <a:rPr lang="en-US" b="1" dirty="0" smtClean="0"/>
              <a:t>Evaluates: Often only had 4 questions so needed to get perfect score.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examined students’ time on task and when they were using software.</a:t>
            </a:r>
          </a:p>
          <a:p>
            <a:r>
              <a:rPr lang="en-US" dirty="0" smtClean="0"/>
              <a:t>Reviewed focus group suggestions.</a:t>
            </a:r>
          </a:p>
          <a:p>
            <a:r>
              <a:rPr lang="en-US" dirty="0" smtClean="0"/>
              <a:t>Compared student performance on certain items in traditional sections.</a:t>
            </a:r>
          </a:p>
          <a:p>
            <a:r>
              <a:rPr lang="en-US" dirty="0" smtClean="0"/>
              <a:t>Created hypotheses and tested them out as best as we could.</a:t>
            </a:r>
          </a:p>
          <a:p>
            <a:r>
              <a:rPr lang="en-US" dirty="0" smtClean="0"/>
              <a:t>Reassessed the team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0070" y="5022577"/>
            <a:ext cx="1524000" cy="152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Issues &amp; tweaks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64800" y="1828800"/>
            <a:ext cx="4180823" cy="4647459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Students compared DVMT 100 sections.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Redesign students did not effectively use their lab time wisely.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Redesign students did not have enough deadlines – 1x/module, night before exam.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Students fell behind next module while retaking previous module exam.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796790" y="1828800"/>
            <a:ext cx="4170291" cy="4647459"/>
          </a:xfrm>
          <a:solidFill>
            <a:schemeClr val="tx2">
              <a:lumMod val="90000"/>
            </a:schemeClr>
          </a:solidFill>
          <a:effectLst>
            <a:outerShdw blurRad="50800" dist="38100" dir="2700000" algn="tl" rotWithShape="0">
              <a:schemeClr val="bg1">
                <a:lumMod val="75000"/>
                <a:alpha val="43000"/>
              </a:schemeClr>
            </a:outerShdw>
          </a:effectLst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Fall 2011 – full implementation.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Changed lab to 2x/wk and used technology to block other sites.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Created several deadlines with last deadline before test review day.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Added retake week after Mod1.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Issues &amp; tweaks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64800" y="1828800"/>
            <a:ext cx="4180823" cy="4647459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The grading system in the redesign confused students.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Redesign students found and exploited a loophole about retaking modules next semester.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Lab assistants were scattered across different labs.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No pedagogy to address gender gap.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796790" y="1828800"/>
            <a:ext cx="4170291" cy="4647459"/>
          </a:xfrm>
          <a:solidFill>
            <a:schemeClr val="tx2">
              <a:lumMod val="90000"/>
            </a:schemeClr>
          </a:solidFill>
          <a:effectLst>
            <a:outerShdw blurRad="50800" dist="38100" dir="2700000" algn="tl" rotWithShape="0">
              <a:schemeClr val="bg1">
                <a:lumMod val="75000"/>
                <a:alpha val="43000"/>
              </a:schemeClr>
            </a:outerShdw>
          </a:effectLst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Revised to be based on weights that required and rewarded important course aspects.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Modified retaking of modules.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Assigned lab assistants.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Created Train Your Brain Program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Issues &amp; tweaks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64800" y="1828800"/>
            <a:ext cx="4180823" cy="4647459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b="1" dirty="0" smtClean="0"/>
              <a:t>Failure rate on first version of module exam was very poor:</a:t>
            </a:r>
          </a:p>
          <a:p>
            <a:pPr marL="752475" lvl="1" indent="-457200"/>
            <a:r>
              <a:rPr lang="en-US" b="1" dirty="0" smtClean="0"/>
              <a:t>Mod1 = 27% passed</a:t>
            </a:r>
          </a:p>
          <a:p>
            <a:pPr marL="752475" lvl="1" indent="-457200"/>
            <a:r>
              <a:rPr lang="en-US" b="1" dirty="0" smtClean="0"/>
              <a:t>Mod2 = 20% passed</a:t>
            </a:r>
          </a:p>
          <a:p>
            <a:pPr marL="752475" lvl="1" indent="-457200"/>
            <a:r>
              <a:rPr lang="en-US" b="1" dirty="0" smtClean="0"/>
              <a:t>Mod3 = 17% passed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796790" y="1828800"/>
            <a:ext cx="4170291" cy="1714965"/>
          </a:xfrm>
          <a:solidFill>
            <a:schemeClr val="tx2">
              <a:lumMod val="90000"/>
            </a:schemeClr>
          </a:solidFill>
          <a:effectLst>
            <a:outerShdw blurRad="50800" dist="38100" dir="2700000" algn="tl" rotWithShape="0">
              <a:schemeClr val="bg1">
                <a:lumMod val="75000"/>
                <a:alpha val="43000"/>
              </a:schemeClr>
            </a:outerShdw>
          </a:effectLst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b="1" dirty="0" smtClean="0"/>
              <a:t>Implemented </a:t>
            </a:r>
            <a:r>
              <a:rPr lang="en-US" b="1" dirty="0" err="1" smtClean="0"/>
              <a:t>PreModule</a:t>
            </a:r>
            <a:r>
              <a:rPr lang="en-US" b="1" dirty="0" smtClean="0"/>
              <a:t> Exam</a:t>
            </a:r>
          </a:p>
          <a:p>
            <a:pPr marL="752475" lvl="1" indent="-457200"/>
            <a:r>
              <a:rPr lang="en-US" b="1" dirty="0" smtClean="0"/>
              <a:t>Earn 85% or higher – no need to take Module exam</a:t>
            </a:r>
          </a:p>
          <a:p>
            <a:pPr marL="1035050" lvl="2" indent="-457200"/>
            <a:r>
              <a:rPr lang="en-US" b="1" dirty="0" smtClean="0"/>
              <a:t>Reward studying &amp; doing well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79463" y="4307433"/>
            <a:ext cx="6866934" cy="1631216"/>
          </a:xfrm>
          <a:prstGeom prst="rect">
            <a:avLst/>
          </a:prstGeom>
          <a:solidFill>
            <a:schemeClr val="tx2">
              <a:lumMod val="90000"/>
            </a:schemeClr>
          </a:solidFill>
          <a:effectLst>
            <a:outerShdw blurRad="50800" dist="38100" dir="2700000" algn="tl" rotWithShape="0">
              <a:schemeClr val="bg1">
                <a:lumMod val="75000"/>
                <a:alpha val="43000"/>
              </a:schemeClr>
            </a:outerShdw>
          </a:effectLst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2000" dirty="0" smtClean="0">
                <a:solidFill>
                  <a:srgbClr val="333333"/>
                </a:solidFill>
              </a:rPr>
              <a:t>Fall 2011 pass/fail rate</a:t>
            </a:r>
          </a:p>
          <a:p>
            <a:pPr lvl="1">
              <a:buFont typeface="Arial"/>
              <a:buChar char="•"/>
            </a:pPr>
            <a:r>
              <a:rPr lang="en-US" sz="2000" dirty="0" smtClean="0">
                <a:solidFill>
                  <a:srgbClr val="333333"/>
                </a:solidFill>
              </a:rPr>
              <a:t>20.3% failure rate overall</a:t>
            </a:r>
          </a:p>
          <a:p>
            <a:pPr lvl="1">
              <a:buFont typeface="Arial"/>
              <a:buChar char="•"/>
            </a:pPr>
            <a:r>
              <a:rPr lang="en-US" sz="2000" dirty="0" smtClean="0">
                <a:solidFill>
                  <a:srgbClr val="333333"/>
                </a:solidFill>
              </a:rPr>
              <a:t>19.7% rate for males; 21.3% rate for females</a:t>
            </a:r>
          </a:p>
          <a:p>
            <a:pPr lvl="1">
              <a:buFont typeface="Arial"/>
              <a:buChar char="•"/>
            </a:pPr>
            <a:r>
              <a:rPr lang="en-US" sz="2000" dirty="0" smtClean="0">
                <a:solidFill>
                  <a:srgbClr val="333333"/>
                </a:solidFill>
              </a:rPr>
              <a:t>Gender analyses NOT statistically significant. </a:t>
            </a:r>
          </a:p>
          <a:p>
            <a:pPr>
              <a:buFont typeface="Arial"/>
              <a:buChar char="•"/>
            </a:pPr>
            <a:endParaRPr lang="en-US" sz="2000" dirty="0">
              <a:solidFill>
                <a:srgbClr val="333333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Full implementation results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79463" y="1828800"/>
            <a:ext cx="7583488" cy="199812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Remember this?</a:t>
            </a:r>
          </a:p>
          <a:p>
            <a:pPr lvl="1"/>
            <a:r>
              <a:rPr lang="en-US" dirty="0" smtClean="0"/>
              <a:t>Failure rate with gender gap:</a:t>
            </a:r>
          </a:p>
          <a:p>
            <a:pPr lvl="2"/>
            <a:r>
              <a:rPr lang="en-US" dirty="0" smtClean="0"/>
              <a:t>41% failure rate overall</a:t>
            </a:r>
          </a:p>
          <a:p>
            <a:pPr lvl="2"/>
            <a:r>
              <a:rPr lang="en-US" dirty="0" smtClean="0"/>
              <a:t>44% rate for males; 35% rate for females</a:t>
            </a:r>
          </a:p>
          <a:p>
            <a:pPr lvl="2"/>
            <a:r>
              <a:rPr lang="en-US" dirty="0" smtClean="0"/>
              <a:t>Pilot redesign failure rate: 47.2%</a:t>
            </a:r>
          </a:p>
          <a:p>
            <a:endParaRPr lang="en-US" dirty="0"/>
          </a:p>
        </p:txBody>
      </p:sp>
      <p:pic>
        <p:nvPicPr>
          <p:cNvPr id="9" name="Picture 8" descr="01snoopymv9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1797" y="4084449"/>
            <a:ext cx="1244600" cy="1854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765836" y="494445"/>
          <a:ext cx="7416019" cy="52256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 of 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Deadlines = large % students completed deadlines</a:t>
            </a:r>
          </a:p>
          <a:p>
            <a:r>
              <a:rPr lang="en-US" dirty="0" smtClean="0"/>
              <a:t>Weights &amp; lab changes = better attendance and time on task</a:t>
            </a:r>
          </a:p>
          <a:p>
            <a:r>
              <a:rPr lang="en-US" dirty="0" smtClean="0"/>
              <a:t>Train Your Brain = no gender gap, better performance overall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 of changes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64800" y="1828800"/>
            <a:ext cx="4180823" cy="4647459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b="1" dirty="0" smtClean="0"/>
              <a:t>Failure rate on first version of module exam was very poor:</a:t>
            </a:r>
          </a:p>
          <a:p>
            <a:pPr marL="752475" lvl="1" indent="-457200"/>
            <a:r>
              <a:rPr lang="en-US" b="1" dirty="0" smtClean="0"/>
              <a:t>Mod1 = 27% passed</a:t>
            </a:r>
          </a:p>
          <a:p>
            <a:pPr marL="752475" lvl="1" indent="-457200"/>
            <a:r>
              <a:rPr lang="en-US" b="1" dirty="0" smtClean="0"/>
              <a:t>Mod2 = 20% passed</a:t>
            </a:r>
          </a:p>
          <a:p>
            <a:pPr marL="752475" lvl="1" indent="-457200"/>
            <a:r>
              <a:rPr lang="en-US" b="1" dirty="0" smtClean="0"/>
              <a:t>Mod3 = 17% passed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796790" y="1828800"/>
            <a:ext cx="4170291" cy="4647459"/>
          </a:xfrm>
          <a:solidFill>
            <a:schemeClr val="tx2">
              <a:lumMod val="90000"/>
            </a:schemeClr>
          </a:solidFill>
          <a:effectLst>
            <a:outerShdw blurRad="50800" dist="38100" dir="2700000" algn="tl" rotWithShape="0">
              <a:schemeClr val="bg1">
                <a:lumMod val="75000"/>
                <a:alpha val="43000"/>
              </a:schemeClr>
            </a:outerShdw>
          </a:effectLst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b="1" dirty="0" err="1" smtClean="0"/>
              <a:t>PreModule</a:t>
            </a:r>
            <a:r>
              <a:rPr lang="en-US" b="1" dirty="0" smtClean="0"/>
              <a:t> Exam results</a:t>
            </a:r>
          </a:p>
          <a:p>
            <a:pPr marL="752475" lvl="1" indent="-457200"/>
            <a:r>
              <a:rPr lang="en-US" b="1" dirty="0" smtClean="0"/>
              <a:t>Module 1</a:t>
            </a:r>
          </a:p>
          <a:p>
            <a:pPr marL="1035050" lvl="2" indent="-457200"/>
            <a:r>
              <a:rPr lang="en-US" b="1" dirty="0" err="1" smtClean="0"/>
              <a:t>Premod</a:t>
            </a:r>
            <a:r>
              <a:rPr lang="en-US" b="1" dirty="0" smtClean="0"/>
              <a:t>: 36% passed</a:t>
            </a:r>
          </a:p>
          <a:p>
            <a:pPr marL="1035050" lvl="2" indent="-457200"/>
            <a:r>
              <a:rPr lang="en-US" b="1" dirty="0" smtClean="0"/>
              <a:t>Version 1: 72% passed</a:t>
            </a:r>
          </a:p>
          <a:p>
            <a:pPr marL="752475" lvl="1" indent="-457200"/>
            <a:r>
              <a:rPr lang="en-US" b="1" dirty="0" smtClean="0"/>
              <a:t>Module 2</a:t>
            </a:r>
          </a:p>
          <a:p>
            <a:pPr marL="1035050" lvl="2" indent="-457200"/>
            <a:r>
              <a:rPr lang="en-US" b="1" dirty="0" err="1" smtClean="0"/>
              <a:t>Premod</a:t>
            </a:r>
            <a:r>
              <a:rPr lang="en-US" b="1" dirty="0" smtClean="0"/>
              <a:t>: 16.2% passed</a:t>
            </a:r>
          </a:p>
          <a:p>
            <a:pPr marL="1035050" lvl="2" indent="-457200"/>
            <a:r>
              <a:rPr lang="en-US" b="1" dirty="0" smtClean="0"/>
              <a:t>Version 1: 60% passed</a:t>
            </a:r>
          </a:p>
          <a:p>
            <a:pPr marL="752475" lvl="1" indent="-457200"/>
            <a:r>
              <a:rPr lang="en-US" b="1" dirty="0" smtClean="0"/>
              <a:t>Module 3</a:t>
            </a:r>
          </a:p>
          <a:p>
            <a:pPr marL="1035050" lvl="2" indent="-457200"/>
            <a:r>
              <a:rPr lang="en-US" b="1" dirty="0" err="1" smtClean="0"/>
              <a:t>Premod</a:t>
            </a:r>
            <a:r>
              <a:rPr lang="en-US" b="1" dirty="0" smtClean="0"/>
              <a:t>: 18.3% passed</a:t>
            </a:r>
          </a:p>
          <a:p>
            <a:pPr marL="1035050" lvl="2" indent="-457200"/>
            <a:r>
              <a:rPr lang="en-US" b="1" dirty="0" smtClean="0"/>
              <a:t>Version 1: 53% passed</a:t>
            </a:r>
            <a:endParaRPr lang="en-US" b="1" dirty="0"/>
          </a:p>
        </p:txBody>
      </p:sp>
      <p:pic>
        <p:nvPicPr>
          <p:cNvPr id="6" name="Picture 5" descr="DancingSnoopy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4841" y="4432683"/>
            <a:ext cx="1270000" cy="2197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recommendations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Look, look, look.</a:t>
            </a:r>
          </a:p>
          <a:p>
            <a:r>
              <a:rPr lang="en-US" dirty="0" smtClean="0"/>
              <a:t>Add structure.</a:t>
            </a:r>
          </a:p>
          <a:p>
            <a:r>
              <a:rPr lang="en-US" dirty="0" smtClean="0"/>
              <a:t>Improve based on evidence (from pilot, from other redesigns, from published research)</a:t>
            </a:r>
          </a:p>
          <a:p>
            <a:r>
              <a:rPr lang="en-US" dirty="0" smtClean="0"/>
              <a:t>Add psychology</a:t>
            </a:r>
          </a:p>
          <a:p>
            <a:pPr lvl="1"/>
            <a:r>
              <a:rPr lang="en-US" dirty="0" smtClean="0"/>
              <a:t>Provide incentives</a:t>
            </a:r>
          </a:p>
          <a:p>
            <a:pPr lvl="1"/>
            <a:r>
              <a:rPr lang="en-US" dirty="0" smtClean="0"/>
              <a:t>Spacing effect</a:t>
            </a:r>
          </a:p>
          <a:p>
            <a:pPr lvl="1"/>
            <a:r>
              <a:rPr lang="en-US" dirty="0" smtClean="0"/>
              <a:t>Practice effect</a:t>
            </a:r>
          </a:p>
          <a:p>
            <a:pPr lvl="1"/>
            <a:r>
              <a:rPr lang="en-US" dirty="0" smtClean="0"/>
              <a:t>Mastery learning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11249" y="63500"/>
            <a:ext cx="7583488" cy="1282700"/>
          </a:xfrm>
        </p:spPr>
        <p:txBody>
          <a:bodyPr/>
          <a:lstStyle/>
          <a:p>
            <a:r>
              <a:rPr lang="en-US" dirty="0" smtClean="0"/>
              <a:t>Your reward</a:t>
            </a:r>
            <a:endParaRPr lang="en-US" dirty="0"/>
          </a:p>
        </p:txBody>
      </p:sp>
      <p:pic>
        <p:nvPicPr>
          <p:cNvPr id="4" name="Picture 3" descr="schroeder2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400" y="1327150"/>
            <a:ext cx="6807200" cy="4203700"/>
          </a:xfrm>
          <a:prstGeom prst="rect">
            <a:avLst/>
          </a:prstGeom>
        </p:spPr>
      </p:pic>
      <p:pic>
        <p:nvPicPr>
          <p:cNvPr id="6" name="Shortened Charlie Brown - Peanuts Theme Song 1.mp3">
            <a:hlinkClick r:id="" action="ppaction://media"/>
          </p:cNvPr>
          <p:cNvPicPr>
            <a:picLocks noRot="1"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:link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789863" y="5940772"/>
            <a:ext cx="185737" cy="1857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4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recedent">
  <a:themeElements>
    <a:clrScheme name="Precedent">
      <a:dk1>
        <a:srgbClr val="921F07"/>
      </a:dk1>
      <a:lt1>
        <a:sysClr val="window" lastClr="FFFFFF"/>
      </a:lt1>
      <a:dk2>
        <a:srgbClr val="333333"/>
      </a:dk2>
      <a:lt2>
        <a:srgbClr val="E5E5D3"/>
      </a:lt2>
      <a:accent1>
        <a:srgbClr val="993232"/>
      </a:accent1>
      <a:accent2>
        <a:srgbClr val="9B6C34"/>
      </a:accent2>
      <a:accent3>
        <a:srgbClr val="736C5D"/>
      </a:accent3>
      <a:accent4>
        <a:srgbClr val="C9972B"/>
      </a:accent4>
      <a:accent5>
        <a:srgbClr val="C95F2B"/>
      </a:accent5>
      <a:accent6>
        <a:srgbClr val="8F7A05"/>
      </a:accent6>
      <a:hlink>
        <a:srgbClr val="933926"/>
      </a:hlink>
      <a:folHlink>
        <a:srgbClr val="916019"/>
      </a:folHlink>
    </a:clrScheme>
    <a:fontScheme name="Precedent">
      <a:majorFont>
        <a:latin typeface="Perpetua Titling MT"/>
        <a:ea typeface=""/>
        <a:cs typeface=""/>
        <a:font script="Jpan" typeface="ＭＳ Ｐ明朝"/>
      </a:majorFont>
      <a:minorFont>
        <a:latin typeface="Calisto MT"/>
        <a:ea typeface=""/>
        <a:cs typeface=""/>
        <a:font script="Jpan" typeface="ＭＳ Ｐ明朝"/>
      </a:minorFont>
    </a:fontScheme>
    <a:fmtScheme name="Precedent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35000"/>
              </a:schemeClr>
            </a:gs>
            <a:gs pos="100000">
              <a:schemeClr val="phClr">
                <a:tint val="100000"/>
                <a:shade val="30000"/>
                <a:satMod val="135000"/>
              </a:schemeClr>
            </a:gs>
          </a:gsLst>
          <a:path path="circle">
            <a:fillToRect l="70000" t="10000" b="7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35000"/>
              </a:schemeClr>
              <a:schemeClr val="phClr">
                <a:satMod val="150000"/>
                <a:lumMod val="11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25400" dir="4800000" sx="103000" sy="103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l">
              <a:rot lat="0" lon="0" rev="3000000"/>
            </a:lightRig>
          </a:scene3d>
          <a:sp3d prstMaterial="softEdge">
            <a:bevelT w="0" h="0"/>
          </a:sp3d>
        </a:effectStyle>
        <a:effectStyle>
          <a:effectLst>
            <a:innerShdw blurRad="127000" dist="38100" dir="13200000">
              <a:srgbClr val="000000">
                <a:alpha val="75000"/>
              </a:srgbClr>
            </a:innerShdw>
            <a:outerShdw blurRad="38100" dist="12700" dir="1800000" sx="101000" sy="101000" rotWithShape="0">
              <a:srgbClr val="000000">
                <a:alpha val="40000"/>
              </a:srgbClr>
            </a:outerShdw>
            <a:reflection blurRad="127000" stA="25000" endPos="30000" dist="12700" dir="5400000" sy="-100000" rotWithShape="0"/>
          </a:effectLst>
          <a:scene3d>
            <a:camera prst="orthographicFront">
              <a:rot lat="0" lon="0" rev="0"/>
            </a:camera>
            <a:lightRig rig="twoPt" dir="t">
              <a:rot lat="0" lon="0" rev="12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35000"/>
              </a:schemeClr>
            </a:gs>
            <a:gs pos="100000">
              <a:schemeClr val="phClr">
                <a:shade val="30000"/>
                <a:satMod val="150000"/>
              </a:schemeClr>
            </a:gs>
          </a:gsLst>
          <a:path path="circle">
            <a:fillToRect t="10000" r="70000" b="70000"/>
          </a:path>
        </a:grad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30000"/>
                <a:lumMod val="80000"/>
              </a:schemeClr>
              <a:schemeClr val="phClr">
                <a:satMod val="150000"/>
                <a:lumMod val="11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Precedent.thmx</Template>
  <TotalTime>147</TotalTime>
  <Words>1047</Words>
  <Application>Microsoft Macintosh PowerPoint</Application>
  <PresentationFormat>On-screen Show (4:3)</PresentationFormat>
  <Paragraphs>158</Paragraphs>
  <Slides>21</Slides>
  <Notes>0</Notes>
  <HiddenSlides>0</HiddenSlides>
  <MMClips>1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Precedent</vt:lpstr>
      <vt:lpstr>Tweaking the pilot</vt:lpstr>
      <vt:lpstr>DVMT 100 @ FSU</vt:lpstr>
      <vt:lpstr>Course Issues</vt:lpstr>
      <vt:lpstr>Course Issues</vt:lpstr>
      <vt:lpstr>What we did</vt:lpstr>
      <vt:lpstr>Pilot – spring ‘11</vt:lpstr>
      <vt:lpstr>assessment</vt:lpstr>
      <vt:lpstr>Pilot results</vt:lpstr>
      <vt:lpstr>Pilot results</vt:lpstr>
      <vt:lpstr>Pilot results</vt:lpstr>
      <vt:lpstr>Pilot results</vt:lpstr>
      <vt:lpstr>Additional results</vt:lpstr>
      <vt:lpstr>Issues &amp; tweaks</vt:lpstr>
      <vt:lpstr>Issues &amp; tweaks</vt:lpstr>
      <vt:lpstr>Issues &amp; tweaks</vt:lpstr>
      <vt:lpstr>Full implementation results</vt:lpstr>
      <vt:lpstr>Slide 17</vt:lpstr>
      <vt:lpstr>Impact of changes</vt:lpstr>
      <vt:lpstr>Impact of changes</vt:lpstr>
      <vt:lpstr>Overall recommendations</vt:lpstr>
      <vt:lpstr>Your reward</vt:lpstr>
    </vt:vector>
  </TitlesOfParts>
  <Company>fsu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Tweaking the pilot</dc:title>
  <dc:creator>Megan Bradley</dc:creator>
  <cp:lastModifiedBy>Megan Bradley</cp:lastModifiedBy>
  <cp:revision>9</cp:revision>
  <dcterms:created xsi:type="dcterms:W3CDTF">2013-01-03T21:48:11Z</dcterms:created>
  <dcterms:modified xsi:type="dcterms:W3CDTF">2013-01-03T22:01:30Z</dcterms:modified>
</cp:coreProperties>
</file>