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56" r:id="rId2"/>
    <p:sldId id="275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17F52A01-80E1-4461-B2A1-0CC12648A917}" type="datetimeFigureOut">
              <a:rPr lang="en-US"/>
              <a:pPr>
                <a:defRPr/>
              </a:pPr>
              <a:t>11/9/2010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2783386C-EED2-4081-864E-5260AC8ACB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42C5D18-FC3C-449A-BD39-9880DB10FBE2}" type="datetimeFigureOut">
              <a:rPr lang="en-US"/>
              <a:pPr>
                <a:defRPr/>
              </a:pPr>
              <a:t>11/9/2010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E5BEC56-B411-4E17-A050-D623D2037B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41E9376-2506-4B4E-BA3F-0F0489284A6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1100" y="696913"/>
            <a:ext cx="4649788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3450" y="4416425"/>
            <a:ext cx="5143500" cy="4183063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1006475"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627811B-3A0B-433A-A032-5CA3C25B49DE}" type="datetime1">
              <a:rPr lang="en-US"/>
              <a:pPr>
                <a:defRPr/>
              </a:pPr>
              <a:t>11/9/2010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C283A-1DDD-4A91-B3C6-0F46CDE0A4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593E0-D41E-419B-806C-E3A39538094D}" type="datetime1">
              <a:rPr lang="en-US"/>
              <a:pPr>
                <a:defRPr/>
              </a:pPr>
              <a:t>11/9/2010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137DE-41B3-4DE6-ABCC-57E13A9D47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19E6836-B960-4004-897F-79B3FA17FDEB}" type="datetime1">
              <a:rPr lang="en-US"/>
              <a:pPr>
                <a:defRPr/>
              </a:pPr>
              <a:t>11/9/2010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D0F12-EBB0-46DB-873B-FA6508FC5F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E3056-8893-4F5F-8444-A2170413516A}" type="datetime1">
              <a:rPr lang="en-US"/>
              <a:pPr>
                <a:defRPr/>
              </a:pPr>
              <a:t>11/9/2010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7C863-FEDE-431C-828E-0BF2CADF2E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03EBF-9AEF-494A-BE05-AAA80E6DE901}" type="datetime1">
              <a:rPr lang="en-US"/>
              <a:pPr>
                <a:defRPr/>
              </a:pPr>
              <a:t>11/9/2010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F9264-7A5E-4D88-A6CA-C48C836345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09D8A-2C0E-407C-AD85-E2E6D7E1A6DF}" type="datetime1">
              <a:rPr lang="en-US"/>
              <a:pPr>
                <a:defRPr/>
              </a:pPr>
              <a:t>11/9/2010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DFEE3-981C-4AD4-8A32-C2AFB8A573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F6773E-9EC4-4287-8C37-2B38462A45F8}" type="datetime1">
              <a:rPr lang="en-US"/>
              <a:pPr>
                <a:defRPr/>
              </a:pPr>
              <a:t>11/9/2010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E631B-72F3-4C4C-B90B-2DB4F713A4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8EBFC-5F37-4732-9533-ED78406D5199}" type="datetime1">
              <a:rPr lang="en-US"/>
              <a:pPr>
                <a:defRPr/>
              </a:pPr>
              <a:t>11/9/2010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30E16-031E-4573-9CC0-3F2A267883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A6E1A51-9ED9-46FA-BF2A-ACCDEBAD3772}" type="datetime1">
              <a:rPr lang="en-US"/>
              <a:pPr>
                <a:defRPr/>
              </a:pPr>
              <a:t>11/9/2010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6EDC93-B567-4AD1-B61F-7B2ABA88BA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82E15-DE1F-402D-8367-B74236170CBB}" type="datetime1">
              <a:rPr lang="en-US"/>
              <a:pPr>
                <a:defRPr/>
              </a:pPr>
              <a:t>11/9/2010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7390A-7618-49A5-B701-1CC1BF83C3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4C11D-C71F-4D99-801B-F605F8EDA059}" type="datetime1">
              <a:rPr lang="en-US"/>
              <a:pPr>
                <a:defRPr/>
              </a:pPr>
              <a:t>11/9/2010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9A253-002E-44BA-B546-0CA33749F6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60B0B-1FBB-4C3B-9B96-FCE2E0C457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285A7A-C180-40A5-8942-994D4ADEE44B}" type="datetime1">
              <a:rPr lang="en-US"/>
              <a:pPr>
                <a:defRPr/>
              </a:pPr>
              <a:t>11/9/2010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647D9AB-CC54-4FE8-B1B2-CD714EE5314E}" type="datetime1">
              <a:rPr lang="en-US"/>
              <a:pPr>
                <a:defRPr/>
              </a:pPr>
              <a:t>11/9/2010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982244D-9D7A-421D-96EF-D3C755C8C1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09" r:id="rId2"/>
    <p:sldLayoutId id="2147483718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9" r:id="rId9"/>
    <p:sldLayoutId id="2147483715" r:id="rId10"/>
    <p:sldLayoutId id="2147483716" r:id="rId11"/>
    <p:sldLayoutId id="2147483720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dirty="0" smtClean="0"/>
              <a:t>Simplifying the Complex:</a:t>
            </a:r>
            <a:br>
              <a:rPr lang="en-US" sz="4000" dirty="0" smtClean="0"/>
            </a:br>
            <a:r>
              <a:rPr lang="en-US" sz="4000" dirty="0" smtClean="0"/>
              <a:t>Creating Transparent Evaluation in Multi-institutional Education Partnerships</a:t>
            </a:r>
            <a:endParaRPr lang="en-US" sz="4000" dirty="0"/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>
          <a:xfrm>
            <a:off x="533400" y="3733800"/>
            <a:ext cx="7854950" cy="2667000"/>
          </a:xfrm>
        </p:spPr>
        <p:txBody>
          <a:bodyPr/>
          <a:lstStyle/>
          <a:p>
            <a:pPr marR="0" algn="ctr" eaLnBrk="1" hangingPunct="1"/>
            <a:r>
              <a:rPr lang="en-US" sz="1600" smtClean="0"/>
              <a:t>American Evaluation Association Annual Conference</a:t>
            </a:r>
          </a:p>
          <a:p>
            <a:pPr marR="0" algn="ctr" eaLnBrk="1" hangingPunct="1"/>
            <a:r>
              <a:rPr lang="en-US" sz="1600" smtClean="0"/>
              <a:t>San Antonio, TX</a:t>
            </a:r>
          </a:p>
          <a:p>
            <a:pPr marR="0" algn="ctr" eaLnBrk="1" hangingPunct="1"/>
            <a:r>
              <a:rPr lang="en-US" sz="1600" smtClean="0"/>
              <a:t>November 10-13, 2010</a:t>
            </a:r>
          </a:p>
          <a:p>
            <a:pPr marR="0" algn="l" eaLnBrk="1" hangingPunct="1"/>
            <a:endParaRPr lang="en-US" sz="1600" smtClean="0"/>
          </a:p>
          <a:p>
            <a:pPr marR="0" algn="l" eaLnBrk="1" hangingPunct="1"/>
            <a:endParaRPr lang="en-US" sz="1600" smtClean="0"/>
          </a:p>
          <a:p>
            <a:pPr marR="0" algn="ctr" eaLnBrk="1" hangingPunct="1"/>
            <a:r>
              <a:rPr lang="en-US" sz="1600" smtClean="0">
                <a:solidFill>
                  <a:srgbClr val="002060"/>
                </a:solidFill>
              </a:rPr>
              <a:t>Presenters: Dewayne Morgan- University System of Maryland; Susan Tucker- Evaluation &amp; Development Associates; Danielle Susskind- University System of Maryland</a:t>
            </a:r>
          </a:p>
          <a:p>
            <a:pPr marR="0" algn="ctr" eaLnBrk="1" hangingPunct="1"/>
            <a:endParaRPr lang="en-US" sz="1600" smtClean="0"/>
          </a:p>
          <a:p>
            <a:pPr marR="0" algn="ctr" eaLnBrk="1" hangingPunct="1"/>
            <a:r>
              <a:rPr lang="en-US" sz="1600" smtClean="0"/>
              <a:t>http://www.usmd.edu/usm/academicaffairs/p20/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86A906-6B29-4F7B-9410-3B22FCB92E51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fld id="{1BBC3D84-C061-458F-88AF-85D28F058CEF}" type="slidenum">
              <a:rPr lang="en-US"/>
              <a:pPr algn="l">
                <a:defRPr/>
              </a:pPr>
              <a:t>2</a:t>
            </a:fld>
            <a:endParaRPr lang="en-US"/>
          </a:p>
        </p:txBody>
      </p:sp>
      <p:pic>
        <p:nvPicPr>
          <p:cNvPr id="7171" name="Picture 5" descr="Map"/>
          <p:cNvPicPr>
            <a:picLocks noChangeAspect="1" noChangeArrowheads="1"/>
          </p:cNvPicPr>
          <p:nvPr/>
        </p:nvPicPr>
        <p:blipFill>
          <a:blip r:embed="rId2" cstate="print"/>
          <a:srcRect t="9714"/>
          <a:stretch>
            <a:fillRect/>
          </a:stretch>
        </p:blipFill>
        <p:spPr bwMode="auto">
          <a:xfrm>
            <a:off x="2209800" y="914400"/>
            <a:ext cx="6219825" cy="553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6" descr="frseal"/>
          <p:cNvPicPr>
            <a:picLocks noGrp="1" noChangeAspect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8600" y="1295400"/>
            <a:ext cx="1563688" cy="14017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838200"/>
            <a:ext cx="8686800" cy="1143000"/>
          </a:xfrm>
        </p:spPr>
        <p:txBody>
          <a:bodyPr/>
          <a:lstStyle/>
          <a:p>
            <a:pPr algn="ctr" eaLnBrk="1" hangingPunct="1"/>
            <a:r>
              <a:rPr lang="en-US" sz="4400" smtClean="0">
                <a:solidFill>
                  <a:schemeClr val="tx1"/>
                </a:solidFill>
              </a:rPr>
              <a:t>University System of Maryland </a:t>
            </a:r>
            <a:br>
              <a:rPr lang="en-US" sz="4400" smtClean="0">
                <a:solidFill>
                  <a:schemeClr val="tx1"/>
                </a:solidFill>
              </a:rPr>
            </a:br>
            <a:r>
              <a:rPr lang="en-US" sz="4400" smtClean="0">
                <a:solidFill>
                  <a:schemeClr val="tx1"/>
                </a:solidFill>
              </a:rPr>
              <a:t>P-20 Partnership Projects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87563"/>
            <a:ext cx="8229600" cy="4389437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800" b="1" dirty="0">
                <a:latin typeface="+mj-lt"/>
              </a:rPr>
              <a:t>Project Learning in Communities </a:t>
            </a:r>
            <a:r>
              <a:rPr lang="en-US" sz="2800" dirty="0" smtClean="0">
                <a:latin typeface="+mj-lt"/>
              </a:rPr>
              <a:t>(LINC) (USDE TQE)</a:t>
            </a:r>
          </a:p>
          <a:p>
            <a:pPr marL="274320" indent="-27432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800" b="1" dirty="0" smtClean="0">
                <a:latin typeface="+mj-lt"/>
              </a:rPr>
              <a:t>Education </a:t>
            </a:r>
            <a:r>
              <a:rPr lang="en-US" sz="2800" b="1" dirty="0">
                <a:latin typeface="+mj-lt"/>
              </a:rPr>
              <a:t>Equals Mentoring, Coaching and Cohorts </a:t>
            </a:r>
            <a:r>
              <a:rPr lang="en-US" sz="2800" dirty="0" smtClean="0">
                <a:latin typeface="+mj-lt"/>
              </a:rPr>
              <a:t>(E=mc</a:t>
            </a:r>
            <a:r>
              <a:rPr lang="en-US" sz="2800" dirty="0" smtClean="0">
                <a:latin typeface="+mj-lt"/>
                <a:cs typeface="Arial"/>
              </a:rPr>
              <a:t>²) </a:t>
            </a:r>
            <a:r>
              <a:rPr lang="en-US" sz="2800" dirty="0" smtClean="0">
                <a:latin typeface="+mj-lt"/>
              </a:rPr>
              <a:t>(USDE TQE)</a:t>
            </a:r>
          </a:p>
          <a:p>
            <a:pPr marL="274320" indent="-27432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800" b="1" dirty="0" smtClean="0">
                <a:latin typeface="+mj-lt"/>
              </a:rPr>
              <a:t>Vertically-Integrated </a:t>
            </a:r>
            <a:r>
              <a:rPr lang="en-US" sz="2800" b="1" dirty="0">
                <a:latin typeface="+mj-lt"/>
              </a:rPr>
              <a:t>Partnerships </a:t>
            </a:r>
            <a:r>
              <a:rPr lang="en-US" sz="2800" b="1" dirty="0" smtClean="0">
                <a:latin typeface="+mj-lt"/>
              </a:rPr>
              <a:t>K-16 </a:t>
            </a:r>
            <a:r>
              <a:rPr lang="en-US" sz="2800" dirty="0" smtClean="0">
                <a:latin typeface="+mj-lt"/>
              </a:rPr>
              <a:t>(VIP K-16)(National </a:t>
            </a:r>
            <a:r>
              <a:rPr lang="en-US" sz="2800" dirty="0">
                <a:latin typeface="+mj-lt"/>
              </a:rPr>
              <a:t>Science Foundation</a:t>
            </a:r>
            <a:r>
              <a:rPr lang="en-US" sz="2800" dirty="0" smtClean="0">
                <a:latin typeface="+mj-lt"/>
              </a:rPr>
              <a:t>)</a:t>
            </a:r>
          </a:p>
          <a:p>
            <a:pPr marL="274320" indent="-27432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800" b="1" dirty="0" smtClean="0">
                <a:latin typeface="+mj-lt"/>
              </a:rPr>
              <a:t>Minority Student Pipeline Math Science Partnership </a:t>
            </a:r>
            <a:r>
              <a:rPr lang="en-US" sz="2800" dirty="0" smtClean="0">
                <a:latin typeface="+mj-lt"/>
              </a:rPr>
              <a:t>(MSP)</a:t>
            </a:r>
            <a:r>
              <a:rPr lang="en-US" sz="2800" dirty="0" smtClean="0">
                <a:latin typeface="+mj-lt"/>
                <a:cs typeface="Arial"/>
              </a:rPr>
              <a:t>² </a:t>
            </a:r>
            <a:r>
              <a:rPr lang="en-US" sz="2800" dirty="0" smtClean="0">
                <a:latin typeface="+mj-lt"/>
              </a:rPr>
              <a:t>(National Science Foundation)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AD721A-6E48-468D-8ECD-ECCBD7ED826C}" type="slidenum">
              <a:rPr lang="en-US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857250"/>
          </a:xfrm>
        </p:spPr>
        <p:txBody>
          <a:bodyPr/>
          <a:lstStyle/>
          <a:p>
            <a:pPr algn="ctr" eaLnBrk="1" hangingPunct="1"/>
            <a:r>
              <a:rPr lang="en-US" sz="4400" smtClean="0">
                <a:solidFill>
                  <a:schemeClr val="tx1"/>
                </a:solidFill>
              </a:rPr>
              <a:t>Transparent Evaluation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304800" y="1935163"/>
            <a:ext cx="8534400" cy="4389437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sz="3200" dirty="0" smtClean="0">
                <a:latin typeface="+mj-lt"/>
              </a:rPr>
              <a:t>  A process of evaluation where all stakeholders can see:</a:t>
            </a:r>
          </a:p>
          <a:p>
            <a:pPr eaLnBrk="1" hangingPunct="1">
              <a:buFont typeface="Wingdings" charset="2"/>
              <a:buChar char="²"/>
              <a:defRPr/>
            </a:pPr>
            <a:r>
              <a:rPr lang="en-US" sz="3200" dirty="0" smtClean="0">
                <a:latin typeface="+mj-lt"/>
              </a:rPr>
              <a:t> </a:t>
            </a:r>
            <a:r>
              <a:rPr lang="en-US" sz="3200" b="1" dirty="0" smtClean="0">
                <a:latin typeface="+mj-lt"/>
              </a:rPr>
              <a:t>what</a:t>
            </a:r>
            <a:r>
              <a:rPr lang="en-US" sz="3200" dirty="0" smtClean="0">
                <a:latin typeface="+mj-lt"/>
              </a:rPr>
              <a:t> is being evaluated</a:t>
            </a:r>
          </a:p>
          <a:p>
            <a:pPr eaLnBrk="1" hangingPunct="1">
              <a:buFont typeface="Wingdings" charset="2"/>
              <a:buChar char="²"/>
              <a:defRPr/>
            </a:pPr>
            <a:r>
              <a:rPr lang="en-US" sz="3200" dirty="0" smtClean="0">
                <a:latin typeface="+mj-lt"/>
              </a:rPr>
              <a:t> </a:t>
            </a:r>
            <a:r>
              <a:rPr lang="en-US" sz="3200" b="1" dirty="0" smtClean="0">
                <a:latin typeface="+mj-lt"/>
              </a:rPr>
              <a:t>how</a:t>
            </a:r>
            <a:r>
              <a:rPr lang="en-US" sz="3200" dirty="0" smtClean="0">
                <a:latin typeface="+mj-lt"/>
              </a:rPr>
              <a:t> it is being evaluated and </a:t>
            </a:r>
          </a:p>
          <a:p>
            <a:pPr eaLnBrk="1" hangingPunct="1">
              <a:buFont typeface="Wingdings" charset="2"/>
              <a:buChar char="²"/>
              <a:defRPr/>
            </a:pPr>
            <a:r>
              <a:rPr lang="en-US" sz="3200" dirty="0" smtClean="0">
                <a:latin typeface="+mj-lt"/>
              </a:rPr>
              <a:t> </a:t>
            </a:r>
            <a:r>
              <a:rPr lang="en-US" sz="3200" b="1" dirty="0" smtClean="0">
                <a:latin typeface="+mj-lt"/>
              </a:rPr>
              <a:t>why</a:t>
            </a:r>
            <a:r>
              <a:rPr lang="en-US" sz="3200" dirty="0" smtClean="0">
                <a:latin typeface="+mj-lt"/>
              </a:rPr>
              <a:t> it is being evaluated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C3AEF6-C495-4A81-8971-42FC13DBAD4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762000"/>
          </a:xfrm>
        </p:spPr>
        <p:txBody>
          <a:bodyPr/>
          <a:lstStyle/>
          <a:p>
            <a:pPr algn="ctr" eaLnBrk="1" hangingPunct="1"/>
            <a:r>
              <a:rPr lang="en-US" sz="4400" smtClean="0">
                <a:solidFill>
                  <a:schemeClr val="tx1"/>
                </a:solidFill>
              </a:rPr>
              <a:t>Creating Transparency in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800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800" b="1" dirty="0" smtClean="0">
                <a:latin typeface="+mj-lt"/>
              </a:rPr>
              <a:t>Language and Communication: </a:t>
            </a:r>
          </a:p>
          <a:p>
            <a:pPr marL="641033" lvl="1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800" dirty="0" smtClean="0">
                <a:latin typeface="+mj-lt"/>
              </a:rPr>
              <a:t>Evaluators need to communicate what we already know, how we know it, and what we want to know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800" b="1" dirty="0" smtClean="0">
                <a:latin typeface="+mj-lt"/>
              </a:rPr>
              <a:t>Evaluators also need to understand:</a:t>
            </a:r>
          </a:p>
          <a:p>
            <a:pPr marL="641033" lvl="1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800" b="1" dirty="0" smtClean="0">
                <a:latin typeface="+mj-lt"/>
              </a:rPr>
              <a:t> who </a:t>
            </a:r>
            <a:r>
              <a:rPr lang="en-US" sz="2800" dirty="0" smtClean="0">
                <a:latin typeface="+mj-lt"/>
              </a:rPr>
              <a:t>needs to know what? </a:t>
            </a:r>
          </a:p>
          <a:p>
            <a:pPr marL="641033" lvl="1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800" b="1" dirty="0" smtClean="0">
                <a:latin typeface="+mj-lt"/>
              </a:rPr>
              <a:t> when </a:t>
            </a:r>
            <a:r>
              <a:rPr lang="en-US" sz="2800" dirty="0" smtClean="0">
                <a:latin typeface="+mj-lt"/>
              </a:rPr>
              <a:t>do they need to know it?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800" dirty="0" smtClean="0">
                <a:latin typeface="+mj-lt"/>
              </a:rPr>
              <a:t>Not everything can be simplified- it is about </a:t>
            </a:r>
            <a:r>
              <a:rPr lang="en-US" sz="2800" b="1" dirty="0" smtClean="0">
                <a:latin typeface="+mj-lt"/>
              </a:rPr>
              <a:t>becoming comfortable with complexity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38E316-6AA1-42A5-AE79-D45484B8E04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857250"/>
          </a:xfrm>
        </p:spPr>
        <p:txBody>
          <a:bodyPr/>
          <a:lstStyle/>
          <a:p>
            <a:pPr algn="ctr" eaLnBrk="1" hangingPunct="1"/>
            <a:r>
              <a:rPr lang="en-US" sz="4400" smtClean="0">
                <a:solidFill>
                  <a:schemeClr val="tx1"/>
                </a:solidFill>
              </a:rPr>
              <a:t>Partnerships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38912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2800" dirty="0" smtClean="0">
                <a:latin typeface="+mj-lt"/>
              </a:rPr>
              <a:t>	A </a:t>
            </a:r>
            <a:r>
              <a:rPr lang="en-US" sz="2800" b="1" dirty="0" smtClean="0">
                <a:latin typeface="+mj-lt"/>
              </a:rPr>
              <a:t>collaborative</a:t>
            </a:r>
            <a:r>
              <a:rPr lang="en-US" sz="2800" dirty="0" smtClean="0">
                <a:latin typeface="+mj-lt"/>
              </a:rPr>
              <a:t> relationship between parties (e.g., IHE,K-12 schools and districts, community members/organizations, and/or the business community) that is both </a:t>
            </a:r>
            <a:r>
              <a:rPr lang="en-US" sz="2800" b="1" dirty="0" smtClean="0">
                <a:latin typeface="+mj-lt"/>
              </a:rPr>
              <a:t>mutually dependent </a:t>
            </a:r>
            <a:r>
              <a:rPr lang="en-US" sz="2800" dirty="0" smtClean="0">
                <a:latin typeface="+mj-lt"/>
              </a:rPr>
              <a:t>on and </a:t>
            </a:r>
            <a:r>
              <a:rPr lang="en-US" sz="2800" b="1" dirty="0" smtClean="0">
                <a:latin typeface="+mj-lt"/>
              </a:rPr>
              <a:t>beneficial </a:t>
            </a:r>
            <a:r>
              <a:rPr lang="en-US" sz="2800" dirty="0" smtClean="0">
                <a:latin typeface="+mj-lt"/>
              </a:rPr>
              <a:t>to one another. </a:t>
            </a:r>
          </a:p>
          <a:p>
            <a:pPr lvl="8" algn="r">
              <a:buFontTx/>
              <a:buNone/>
              <a:defRPr/>
            </a:pPr>
            <a:r>
              <a:rPr lang="en-US" sz="2800" dirty="0" smtClean="0">
                <a:latin typeface="+mj-lt"/>
              </a:rPr>
              <a:t>                                                                     (Miller &amp; </a:t>
            </a:r>
            <a:r>
              <a:rPr lang="en-US" sz="2800" dirty="0" err="1" smtClean="0">
                <a:latin typeface="+mj-lt"/>
              </a:rPr>
              <a:t>Hafner</a:t>
            </a:r>
            <a:r>
              <a:rPr lang="en-US" sz="2800" dirty="0" smtClean="0">
                <a:latin typeface="+mj-lt"/>
              </a:rPr>
              <a:t>, 2008)</a:t>
            </a:r>
            <a:endParaRPr lang="en-US" sz="280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1D8E1A-0F6C-4D10-944C-8F8C00D327CA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609600"/>
          </a:xfrm>
        </p:spPr>
        <p:txBody>
          <a:bodyPr/>
          <a:lstStyle/>
          <a:p>
            <a:pPr algn="ctr" eaLnBrk="1" hangingPunct="1"/>
            <a:r>
              <a:rPr lang="en-US" sz="4400" smtClean="0">
                <a:solidFill>
                  <a:schemeClr val="tx1"/>
                </a:solidFill>
              </a:rPr>
              <a:t>Partnership Contexts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566863"/>
          <a:ext cx="8229600" cy="506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2438400"/>
                <a:gridCol w="2438400"/>
                <a:gridCol w="2362200"/>
              </a:tblGrid>
              <a:tr h="628003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j-lt"/>
                        </a:rPr>
                        <a:t>Project</a:t>
                      </a:r>
                      <a:endParaRPr 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j-lt"/>
                        </a:rPr>
                        <a:t>External</a:t>
                      </a:r>
                      <a:r>
                        <a:rPr lang="en-US" sz="1800" baseline="0" dirty="0" smtClean="0">
                          <a:latin typeface="+mj-lt"/>
                        </a:rPr>
                        <a:t> Evaluator (EE)</a:t>
                      </a:r>
                      <a:endParaRPr 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j-lt"/>
                        </a:rPr>
                        <a:t>Internal</a:t>
                      </a:r>
                      <a:r>
                        <a:rPr lang="en-US" sz="1800" baseline="0" dirty="0" smtClean="0">
                          <a:latin typeface="+mj-lt"/>
                        </a:rPr>
                        <a:t> Evaluator (IE)</a:t>
                      </a:r>
                      <a:endParaRPr 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j-lt"/>
                        </a:rPr>
                        <a:t>Project Specific Contexts</a:t>
                      </a:r>
                      <a:endParaRPr lang="en-US" sz="1800" dirty="0">
                        <a:latin typeface="+mj-lt"/>
                      </a:endParaRPr>
                    </a:p>
                  </a:txBody>
                  <a:tcPr/>
                </a:tc>
              </a:tr>
              <a:tr h="1861868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j-lt"/>
                        </a:rPr>
                        <a:t>TQE 1</a:t>
                      </a:r>
                      <a:endParaRPr 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+mj-lt"/>
                        </a:rPr>
                        <a:t>On the ground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+mj-lt"/>
                        </a:rPr>
                        <a:t>Consistent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+mj-lt"/>
                        </a:rPr>
                        <a:t>Utilization</a:t>
                      </a:r>
                      <a:r>
                        <a:rPr lang="en-US" sz="1800" baseline="0" dirty="0" smtClean="0">
                          <a:latin typeface="+mj-lt"/>
                        </a:rPr>
                        <a:t> &amp; Improvement Oriented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aseline="0" dirty="0" smtClean="0">
                          <a:latin typeface="+mj-lt"/>
                        </a:rPr>
                        <a:t>Responsive to Grant Development</a:t>
                      </a:r>
                      <a:endParaRPr 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+mj-lt"/>
                        </a:rPr>
                        <a:t>No IE originally, though program</a:t>
                      </a:r>
                      <a:r>
                        <a:rPr lang="en-US" sz="1800" baseline="0" dirty="0" smtClean="0">
                          <a:latin typeface="+mj-lt"/>
                        </a:rPr>
                        <a:t> manager ensured daily data collection</a:t>
                      </a:r>
                      <a:endParaRPr 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+mj-lt"/>
                        </a:rPr>
                        <a:t>In place</a:t>
                      </a:r>
                      <a:r>
                        <a:rPr lang="en-US" sz="1800" baseline="0" dirty="0" smtClean="0">
                          <a:latin typeface="+mj-lt"/>
                        </a:rPr>
                        <a:t> before 524b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aseline="0" dirty="0" smtClean="0">
                          <a:latin typeface="+mj-lt"/>
                        </a:rPr>
                        <a:t>All partners stable throughout grant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aseline="0" dirty="0" smtClean="0">
                          <a:latin typeface="+mj-lt"/>
                        </a:rPr>
                        <a:t>Qualitative evidence of partnership</a:t>
                      </a:r>
                      <a:endParaRPr lang="en-US" sz="1800" dirty="0">
                        <a:latin typeface="+mj-lt"/>
                      </a:endParaRPr>
                    </a:p>
                  </a:txBody>
                  <a:tcPr/>
                </a:tc>
              </a:tr>
              <a:tr h="363843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j-lt"/>
                        </a:rPr>
                        <a:t>TQE 2</a:t>
                      </a:r>
                      <a:endParaRPr 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+mj-lt"/>
                        </a:rPr>
                        <a:t>Shifting models of evaluation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+mj-lt"/>
                        </a:rPr>
                        <a:t>Three different</a:t>
                      </a:r>
                      <a:r>
                        <a:rPr lang="en-US" sz="1800" baseline="0" dirty="0" smtClean="0">
                          <a:latin typeface="+mj-lt"/>
                        </a:rPr>
                        <a:t> EEs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aseline="0" dirty="0" smtClean="0">
                          <a:latin typeface="+mj-lt"/>
                        </a:rPr>
                        <a:t>Recognized need for more local EE given highly dynamic IHE contexts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aseline="0" dirty="0" smtClean="0">
                          <a:latin typeface="+mj-lt"/>
                        </a:rPr>
                        <a:t> prior relationships with LEAs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smtClean="0">
                          <a:latin typeface="+mj-lt"/>
                        </a:rPr>
                        <a:t>No formal IE position</a:t>
                      </a:r>
                      <a:r>
                        <a:rPr lang="en-US" sz="1800" baseline="0" smtClean="0">
                          <a:latin typeface="+mj-lt"/>
                        </a:rPr>
                        <a:t> but need was recognized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aseline="0" smtClean="0">
                          <a:latin typeface="+mj-lt"/>
                        </a:rPr>
                        <a:t>Part time doctoral student position appointed in Year 2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aseline="0" smtClean="0">
                          <a:latin typeface="+mj-lt"/>
                        </a:rPr>
                        <a:t>IE role grew over time</a:t>
                      </a:r>
                      <a:endParaRPr 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+mj-lt"/>
                        </a:rPr>
                        <a:t>K-12 partner superintendent</a:t>
                      </a:r>
                      <a:r>
                        <a:rPr lang="en-US" sz="1800" baseline="0" dirty="0" smtClean="0">
                          <a:latin typeface="+mj-lt"/>
                        </a:rPr>
                        <a:t> turnover frequent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aseline="0" dirty="0" smtClean="0">
                          <a:latin typeface="+mj-lt"/>
                        </a:rPr>
                        <a:t>Goals more stable, but partners reps shifted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aseline="0" dirty="0" smtClean="0">
                          <a:latin typeface="+mj-lt"/>
                        </a:rPr>
                        <a:t>School system in high flux</a:t>
                      </a:r>
                      <a:endParaRPr lang="en-US" sz="18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DA0564-4BF7-4C08-956D-6050385D0C1B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877888"/>
          <a:ext cx="8229600" cy="56745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2133600"/>
                <a:gridCol w="2362200"/>
                <a:gridCol w="2743200"/>
              </a:tblGrid>
              <a:tr h="34057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Project</a:t>
                      </a:r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Externa</a:t>
                      </a:r>
                      <a:r>
                        <a:rPr lang="en-US" sz="1400" baseline="0" dirty="0" smtClean="0">
                          <a:latin typeface="+mj-lt"/>
                        </a:rPr>
                        <a:t>l Evaluator (EE)</a:t>
                      </a:r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Internal Evaluator</a:t>
                      </a:r>
                      <a:r>
                        <a:rPr lang="en-US" sz="1400" baseline="0" dirty="0" smtClean="0">
                          <a:latin typeface="+mj-lt"/>
                        </a:rPr>
                        <a:t> (IE)</a:t>
                      </a:r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Project</a:t>
                      </a:r>
                      <a:r>
                        <a:rPr lang="en-US" sz="1400" baseline="0" dirty="0" smtClean="0">
                          <a:latin typeface="+mj-lt"/>
                        </a:rPr>
                        <a:t> Specific Contexts</a:t>
                      </a:r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</a:tr>
              <a:tr h="14804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j-lt"/>
                        </a:rPr>
                        <a:t>MSP</a:t>
                      </a:r>
                      <a:r>
                        <a:rPr lang="en-US" sz="1800" baseline="0" dirty="0" smtClean="0">
                          <a:latin typeface="+mj-lt"/>
                        </a:rPr>
                        <a:t> 1</a:t>
                      </a:r>
                      <a:endParaRPr 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+mj-lt"/>
                        </a:rPr>
                        <a:t>EE evaluated on  macro level</a:t>
                      </a:r>
                      <a:endParaRPr lang="en-US" sz="1800" baseline="0" dirty="0" smtClean="0">
                        <a:latin typeface="+mj-lt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aseline="0" dirty="0" smtClean="0">
                          <a:latin typeface="+mj-lt"/>
                        </a:rPr>
                        <a:t> Proof </a:t>
                      </a:r>
                      <a:r>
                        <a:rPr lang="en-US" sz="1800" baseline="0" dirty="0" err="1" smtClean="0">
                          <a:latin typeface="+mj-lt"/>
                        </a:rPr>
                        <a:t>vs</a:t>
                      </a:r>
                      <a:r>
                        <a:rPr lang="en-US" sz="1800" baseline="0" dirty="0" smtClean="0">
                          <a:latin typeface="+mj-lt"/>
                        </a:rPr>
                        <a:t> improve model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aseline="0" dirty="0" smtClean="0">
                          <a:latin typeface="+mj-lt"/>
                        </a:rPr>
                        <a:t>Task Oriented </a:t>
                      </a:r>
                      <a:endParaRPr 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+mj-lt"/>
                        </a:rPr>
                        <a:t>No formal IE</a:t>
                      </a:r>
                      <a:endParaRPr 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+mj-lt"/>
                        </a:rPr>
                        <a:t> Partnership” not</a:t>
                      </a:r>
                      <a:r>
                        <a:rPr lang="en-US" sz="1800" baseline="0" dirty="0" smtClean="0">
                          <a:latin typeface="+mj-lt"/>
                        </a:rPr>
                        <a:t> defined consistently</a:t>
                      </a:r>
                      <a:endParaRPr lang="en-US" sz="1800" dirty="0" smtClean="0">
                        <a:latin typeface="+mj-lt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+mj-lt"/>
                        </a:rPr>
                        <a:t>High Achieving</a:t>
                      </a:r>
                      <a:r>
                        <a:rPr lang="en-US" sz="1800" baseline="0" dirty="0" smtClean="0">
                          <a:latin typeface="+mj-lt"/>
                        </a:rPr>
                        <a:t> LEA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aseline="0" dirty="0" smtClean="0">
                          <a:latin typeface="+mj-lt"/>
                        </a:rPr>
                        <a:t> involved all G9-12 science teachers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aseline="0" dirty="0" smtClean="0">
                          <a:latin typeface="+mj-lt"/>
                        </a:rPr>
                        <a:t>High content-faculty engagement</a:t>
                      </a:r>
                      <a:endParaRPr lang="en-US" sz="1800" dirty="0">
                        <a:latin typeface="+mj-lt"/>
                      </a:endParaRPr>
                    </a:p>
                  </a:txBody>
                  <a:tcPr/>
                </a:tc>
              </a:tr>
              <a:tr h="3210349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j-lt"/>
                        </a:rPr>
                        <a:t>MSP2</a:t>
                      </a:r>
                      <a:endParaRPr 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+mj-lt"/>
                        </a:rPr>
                        <a:t>consultant coach role</a:t>
                      </a:r>
                      <a:endParaRPr lang="en-US" sz="1800" baseline="0" dirty="0" smtClean="0">
                        <a:latin typeface="+mj-lt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aseline="0" dirty="0" smtClean="0">
                          <a:latin typeface="+mj-lt"/>
                        </a:rPr>
                        <a:t>Facilitates weekly conf calls with IE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aseline="0" dirty="0" smtClean="0">
                          <a:latin typeface="+mj-lt"/>
                        </a:rPr>
                        <a:t>focuses on macro level analysis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aseline="0" dirty="0" smtClean="0">
                          <a:latin typeface="+mj-lt"/>
                        </a:rPr>
                        <a:t>Helps frame questions for strands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aseline="0" dirty="0" smtClean="0">
                          <a:latin typeface="+mj-lt"/>
                        </a:rPr>
                        <a:t>Clear role definition between EE and researchers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dirty="0" smtClean="0">
                          <a:latin typeface="+mj-lt"/>
                        </a:rPr>
                        <a:t>Formal IE designated full time</a:t>
                      </a:r>
                      <a:r>
                        <a:rPr lang="en-US" sz="1800" baseline="0" dirty="0" smtClean="0">
                          <a:latin typeface="+mj-lt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IE sends reports to EE</a:t>
                      </a:r>
                      <a:endParaRPr lang="en-US" sz="1800" dirty="0" smtClean="0">
                        <a:latin typeface="+mj-lt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+mj-lt"/>
                        </a:rPr>
                        <a:t>On the ground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+mj-lt"/>
                        </a:rPr>
                        <a:t>Daily data collection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+mj-lt"/>
                        </a:rPr>
                        <a:t>Facilitating data collection for individual researchers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+mj-lt"/>
                        </a:rPr>
                        <a:t>School system</a:t>
                      </a:r>
                      <a:r>
                        <a:rPr lang="en-US" sz="1800" baseline="0" dirty="0" smtClean="0">
                          <a:latin typeface="+mj-lt"/>
                        </a:rPr>
                        <a:t> data analyst devoted to project</a:t>
                      </a:r>
                      <a:endParaRPr lang="en-US" sz="18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+mj-lt"/>
                        </a:rPr>
                        <a:t>Same TQE1</a:t>
                      </a:r>
                      <a:r>
                        <a:rPr lang="en-US" sz="1800" baseline="0" dirty="0" smtClean="0">
                          <a:latin typeface="+mj-lt"/>
                        </a:rPr>
                        <a:t> partners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aseline="0" dirty="0" smtClean="0">
                          <a:latin typeface="+mj-lt"/>
                        </a:rPr>
                        <a:t>EE co-designing macro efforts with research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aseline="0" dirty="0" smtClean="0">
                          <a:latin typeface="+mj-lt"/>
                        </a:rPr>
                        <a:t>Push back from partners about collaboration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aseline="0" dirty="0" smtClean="0">
                          <a:latin typeface="+mj-lt"/>
                        </a:rPr>
                        <a:t>Common data base development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aseline="0" dirty="0" smtClean="0">
                          <a:latin typeface="+mj-lt"/>
                        </a:rPr>
                        <a:t>Agents of school district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aseline="0" dirty="0" smtClean="0">
                          <a:latin typeface="+mj-lt"/>
                        </a:rPr>
                        <a:t>no LEA R&amp;D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aseline="0" dirty="0" smtClean="0">
                          <a:latin typeface="+mj-lt"/>
                        </a:rPr>
                        <a:t>Funder expectations clearer than MSP1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sz="1400" baseline="0" dirty="0" smtClean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5FF2F0-8B6D-438E-979D-9AD4456A5D9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762000"/>
          </a:xfrm>
        </p:spPr>
        <p:txBody>
          <a:bodyPr/>
          <a:lstStyle/>
          <a:p>
            <a:pPr algn="ctr" eaLnBrk="1" hangingPunct="1"/>
            <a:r>
              <a:rPr lang="en-US" sz="4400" smtClean="0">
                <a:solidFill>
                  <a:schemeClr val="tx1"/>
                </a:solidFill>
              </a:rPr>
              <a:t>Lessons learned across projects…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389438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latin typeface="+mj-lt"/>
              </a:rPr>
              <a:t>IE position must be formalized</a:t>
            </a:r>
          </a:p>
          <a:p>
            <a:pPr eaLnBrk="1" hangingPunct="1">
              <a:defRPr/>
            </a:pPr>
            <a:r>
              <a:rPr lang="en-US" sz="2800" dirty="0" smtClean="0">
                <a:latin typeface="+mj-lt"/>
              </a:rPr>
              <a:t>Active  vs. passive definitions of partnership can affect  capacity, development &amp; sustainability</a:t>
            </a:r>
          </a:p>
          <a:p>
            <a:pPr eaLnBrk="1" hangingPunct="1">
              <a:defRPr/>
            </a:pPr>
            <a:r>
              <a:rPr lang="en-US" sz="2800" dirty="0" smtClean="0">
                <a:latin typeface="+mj-lt"/>
              </a:rPr>
              <a:t>Research issues linked to tenure </a:t>
            </a:r>
          </a:p>
          <a:p>
            <a:pPr eaLnBrk="1" hangingPunct="1">
              <a:defRPr/>
            </a:pPr>
            <a:r>
              <a:rPr lang="en-US" sz="2800" dirty="0" smtClean="0">
                <a:latin typeface="+mj-lt"/>
              </a:rPr>
              <a:t>Create sanctioned time for research</a:t>
            </a:r>
          </a:p>
          <a:p>
            <a:pPr eaLnBrk="1" hangingPunct="1">
              <a:defRPr/>
            </a:pPr>
            <a:r>
              <a:rPr lang="en-US" sz="2800" dirty="0" smtClean="0">
                <a:latin typeface="+mj-lt"/>
              </a:rPr>
              <a:t>Understand differences across IHE partners</a:t>
            </a:r>
          </a:p>
          <a:p>
            <a:pPr eaLnBrk="1" hangingPunct="1">
              <a:defRPr/>
            </a:pPr>
            <a:r>
              <a:rPr lang="en-US" sz="2800" dirty="0" smtClean="0">
                <a:latin typeface="+mj-lt"/>
              </a:rPr>
              <a:t>Have a Memorandum of Understanding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55F899-5456-4518-8C7C-C3990B6CD1A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sz="4400" smtClean="0"/>
              <a:t/>
            </a:r>
            <a:br>
              <a:rPr lang="en-US" sz="4400" smtClean="0"/>
            </a:br>
            <a:r>
              <a:rPr lang="en-US" sz="4400" smtClean="0"/>
              <a:t>	</a:t>
            </a:r>
            <a:r>
              <a:rPr lang="en-US" sz="4000" b="1" smtClean="0">
                <a:solidFill>
                  <a:srgbClr val="000000"/>
                </a:solidFill>
              </a:rPr>
              <a:t> </a:t>
            </a:r>
            <a:r>
              <a:rPr lang="en-US" sz="4400" smtClean="0">
                <a:solidFill>
                  <a:srgbClr val="000000"/>
                </a:solidFill>
              </a:rPr>
              <a:t>Implementation Challenges: </a:t>
            </a:r>
            <a:r>
              <a:rPr lang="en-US" sz="4000" smtClean="0">
                <a:solidFill>
                  <a:srgbClr val="000000"/>
                </a:solidFill>
              </a:rPr>
              <a:t>	</a:t>
            </a:r>
            <a:r>
              <a:rPr lang="en-US" sz="3200" smtClean="0">
                <a:solidFill>
                  <a:srgbClr val="000000"/>
                </a:solidFill>
              </a:rPr>
              <a:t/>
            </a:r>
            <a:br>
              <a:rPr lang="en-US" sz="3200" smtClean="0">
                <a:solidFill>
                  <a:srgbClr val="000000"/>
                </a:solidFill>
              </a:rPr>
            </a:br>
            <a:r>
              <a:rPr lang="en-US" sz="3200" smtClean="0">
                <a:solidFill>
                  <a:srgbClr val="000000"/>
                </a:solidFill>
              </a:rPr>
              <a:t> Series of Iterative Polemics</a:t>
            </a:r>
            <a:endParaRPr lang="en-US" sz="4400" smtClean="0">
              <a:solidFill>
                <a:srgbClr val="00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1951038"/>
          <a:ext cx="8229600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133600"/>
                <a:gridCol w="1752600"/>
                <a:gridCol w="2286000"/>
              </a:tblGrid>
              <a:tr h="758175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j-lt"/>
                        </a:rPr>
                        <a:t>Polemic: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kern="120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Project</a:t>
                      </a:r>
                      <a:r>
                        <a:rPr kumimoji="0" lang="en-US" sz="2000" b="1" kern="1200" baseline="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 Goals/ Objectives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j-lt"/>
                        </a:rPr>
                        <a:t>Challenges/Issues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j-lt"/>
                        </a:rPr>
                        <a:t>Evaluation Strategies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j-lt"/>
                        </a:rPr>
                        <a:t>Relevant Literature/Practices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</a:tr>
              <a:tr h="3631262">
                <a:tc>
                  <a:txBody>
                    <a:bodyPr/>
                    <a:lstStyle/>
                    <a:p>
                      <a:pPr algn="l">
                        <a:buFont typeface="Arial" pitchFamily="34" charset="0"/>
                        <a:buNone/>
                      </a:pPr>
                      <a:r>
                        <a:rPr lang="en-US" sz="2400" b="1" baseline="0" dirty="0" smtClean="0">
                          <a:latin typeface="+mj-lt"/>
                        </a:rPr>
                        <a:t>•</a:t>
                      </a:r>
                      <a:r>
                        <a:rPr lang="en-US" sz="2400" baseline="0" dirty="0" smtClean="0">
                          <a:latin typeface="+mj-lt"/>
                        </a:rPr>
                        <a:t>Hierarchically/ unilaterally v. collaboratively determined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n-US" sz="2400" baseline="0" dirty="0" smtClean="0">
                          <a:latin typeface="+mj-lt"/>
                        </a:rPr>
                        <a:t>Value base of goals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n-US" sz="2400" baseline="0" dirty="0" smtClean="0">
                          <a:latin typeface="+mj-lt"/>
                        </a:rPr>
                        <a:t>Multiple definitions of partnership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400" dirty="0" smtClean="0">
                          <a:latin typeface="+mj-lt"/>
                        </a:rPr>
                        <a:t>Establishing goals</a:t>
                      </a:r>
                      <a:r>
                        <a:rPr lang="en-US" sz="2400" baseline="0" dirty="0" smtClean="0">
                          <a:latin typeface="+mj-lt"/>
                        </a:rPr>
                        <a:t> that are not overly ambitious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400" baseline="0" dirty="0" smtClean="0">
                          <a:latin typeface="+mj-lt"/>
                        </a:rPr>
                        <a:t>Defining goals relevance to actual project activities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400" dirty="0" smtClean="0">
                          <a:latin typeface="+mj-lt"/>
                        </a:rPr>
                        <a:t>Evaluator should</a:t>
                      </a:r>
                      <a:r>
                        <a:rPr lang="en-US" sz="2400" baseline="0" dirty="0" smtClean="0">
                          <a:latin typeface="+mj-lt"/>
                        </a:rPr>
                        <a:t> be involved in the proposal process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400" baseline="0" dirty="0" smtClean="0">
                          <a:latin typeface="+mj-lt"/>
                        </a:rPr>
                        <a:t>Partner </a:t>
                      </a:r>
                      <a:r>
                        <a:rPr lang="en-US" sz="2400" baseline="0" dirty="0" err="1" smtClean="0">
                          <a:latin typeface="+mj-lt"/>
                        </a:rPr>
                        <a:t>workplans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400" dirty="0" smtClean="0">
                          <a:latin typeface="+mj-lt"/>
                        </a:rPr>
                        <a:t>Patton (1990;</a:t>
                      </a:r>
                      <a:r>
                        <a:rPr lang="en-US" sz="2400" baseline="0" dirty="0" smtClean="0">
                          <a:latin typeface="+mj-lt"/>
                        </a:rPr>
                        <a:t> 2010)</a:t>
                      </a:r>
                      <a:endParaRPr lang="en-US" sz="2400" dirty="0" smtClean="0">
                        <a:latin typeface="+mj-lt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sz="2400" dirty="0" smtClean="0">
                        <a:latin typeface="+mj-lt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400" dirty="0" err="1" smtClean="0">
                          <a:latin typeface="+mj-lt"/>
                        </a:rPr>
                        <a:t>Fetterman</a:t>
                      </a:r>
                      <a:r>
                        <a:rPr lang="en-US" sz="2400" dirty="0" smtClean="0">
                          <a:latin typeface="+mj-lt"/>
                        </a:rPr>
                        <a:t> (2007; 2010)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sz="2400" dirty="0" smtClean="0">
                        <a:latin typeface="+mj-lt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400" dirty="0" smtClean="0">
                          <a:latin typeface="+mj-lt"/>
                        </a:rPr>
                        <a:t>Miller</a:t>
                      </a:r>
                      <a:r>
                        <a:rPr lang="en-US" sz="2400" baseline="0" dirty="0" smtClean="0">
                          <a:latin typeface="+mj-lt"/>
                        </a:rPr>
                        <a:t> &amp; </a:t>
                      </a:r>
                      <a:r>
                        <a:rPr lang="en-US" sz="2400" baseline="0" dirty="0" err="1" smtClean="0">
                          <a:latin typeface="+mj-lt"/>
                        </a:rPr>
                        <a:t>Hafner</a:t>
                      </a:r>
                      <a:r>
                        <a:rPr lang="en-US" sz="2400" baseline="0" dirty="0" smtClean="0">
                          <a:latin typeface="+mj-lt"/>
                        </a:rPr>
                        <a:t> (2008)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74043-9487-4EC9-9BA9-1ABDE171CFC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04800" y="704850"/>
            <a:ext cx="8458200" cy="742950"/>
          </a:xfrm>
        </p:spPr>
        <p:txBody>
          <a:bodyPr/>
          <a:lstStyle/>
          <a:p>
            <a:pPr algn="ctr" eaLnBrk="1" hangingPunct="1"/>
            <a:r>
              <a:rPr lang="en-US" sz="4400" smtClean="0">
                <a:solidFill>
                  <a:srgbClr val="000000"/>
                </a:solidFill>
              </a:rPr>
              <a:t>Polemics of Iterative Implementation</a:t>
            </a:r>
            <a:endParaRPr lang="en-US" sz="4400" smtClean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0" y="1660525"/>
          <a:ext cx="8229600" cy="3871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1172843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+mj-lt"/>
                        </a:rPr>
                        <a:t>Polemic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kern="120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Core Concepts</a:t>
                      </a:r>
                    </a:p>
                    <a:p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+mj-lt"/>
                        </a:rPr>
                        <a:t>Challenges/</a:t>
                      </a:r>
                    </a:p>
                    <a:p>
                      <a:r>
                        <a:rPr lang="en-US" sz="2400" dirty="0" smtClean="0">
                          <a:latin typeface="+mj-lt"/>
                        </a:rPr>
                        <a:t>Issues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+mj-lt"/>
                        </a:rPr>
                        <a:t>Evaluation Strategies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+mj-lt"/>
                        </a:rPr>
                        <a:t>Relevant</a:t>
                      </a:r>
                      <a:r>
                        <a:rPr lang="en-US" sz="2400" baseline="0" dirty="0" smtClean="0">
                          <a:latin typeface="+mj-lt"/>
                        </a:rPr>
                        <a:t> Literature/ Practices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</a:tr>
              <a:tr h="2682925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400" dirty="0" smtClean="0">
                          <a:latin typeface="+mj-lt"/>
                        </a:rPr>
                        <a:t>Clear/</a:t>
                      </a:r>
                      <a:r>
                        <a:rPr lang="en-US" sz="2400" baseline="0" dirty="0" smtClean="0">
                          <a:latin typeface="+mj-lt"/>
                        </a:rPr>
                        <a:t> negotiated vs. unclear/ untested 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400" dirty="0" smtClean="0">
                          <a:latin typeface="+mj-lt"/>
                        </a:rPr>
                        <a:t>Core terms</a:t>
                      </a:r>
                      <a:r>
                        <a:rPr lang="en-US" sz="2400" baseline="0" dirty="0" smtClean="0">
                          <a:latin typeface="+mj-lt"/>
                        </a:rPr>
                        <a:t> not defined &amp; accepted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400" baseline="0" dirty="0" smtClean="0">
                          <a:latin typeface="+mj-lt"/>
                        </a:rPr>
                        <a:t>No creation of a “shared vocabulary”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400" baseline="0" dirty="0" smtClean="0">
                          <a:latin typeface="+mj-lt"/>
                        </a:rPr>
                        <a:t>EX: PLC, PD…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400" dirty="0" smtClean="0">
                          <a:latin typeface="+mj-lt"/>
                        </a:rPr>
                        <a:t>Steering</a:t>
                      </a:r>
                      <a:r>
                        <a:rPr lang="en-US" sz="2400" baseline="0" dirty="0" smtClean="0">
                          <a:latin typeface="+mj-lt"/>
                        </a:rPr>
                        <a:t> committees and cross-institutional multi-institutional strands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400" dirty="0" err="1" smtClean="0">
                          <a:latin typeface="+mj-lt"/>
                        </a:rPr>
                        <a:t>Fetterman</a:t>
                      </a:r>
                      <a:r>
                        <a:rPr lang="en-US" sz="2400" dirty="0" smtClean="0">
                          <a:latin typeface="+mj-lt"/>
                        </a:rPr>
                        <a:t> (2007;</a:t>
                      </a:r>
                      <a:r>
                        <a:rPr lang="en-US" sz="2400" baseline="0" dirty="0" smtClean="0">
                          <a:latin typeface="+mj-lt"/>
                        </a:rPr>
                        <a:t> 2010)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sz="2400" dirty="0" smtClean="0">
                        <a:latin typeface="+mj-lt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400" dirty="0" err="1" smtClean="0">
                          <a:latin typeface="+mj-lt"/>
                        </a:rPr>
                        <a:t>Kundin</a:t>
                      </a:r>
                      <a:r>
                        <a:rPr lang="en-US" sz="2400" dirty="0" smtClean="0">
                          <a:latin typeface="+mj-lt"/>
                        </a:rPr>
                        <a:t> (2010)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BEA33E-3F10-47FB-8D98-776CEB86D9F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0" y="1371600"/>
          <a:ext cx="8229600" cy="527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1905000"/>
                <a:gridCol w="1752600"/>
                <a:gridCol w="1371600"/>
              </a:tblGrid>
              <a:tr h="885329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j-lt"/>
                        </a:rPr>
                        <a:t>Polemic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Program Proofs</a:t>
                      </a:r>
                      <a:r>
                        <a:rPr kumimoji="0" lang="en-US" sz="1800" b="1" kern="1200" baseline="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 vs. Improvement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j-lt"/>
                        </a:rPr>
                        <a:t>Challenges/Issues</a:t>
                      </a:r>
                      <a:endParaRPr 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j-lt"/>
                        </a:rPr>
                        <a:t>Evaluation Strategies</a:t>
                      </a:r>
                      <a:endParaRPr 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j-lt"/>
                        </a:rPr>
                        <a:t>Relevant Literature/</a:t>
                      </a:r>
                      <a:r>
                        <a:rPr lang="en-US" sz="1800" baseline="0" dirty="0" smtClean="0">
                          <a:latin typeface="+mj-lt"/>
                        </a:rPr>
                        <a:t> Practices </a:t>
                      </a:r>
                      <a:endParaRPr lang="en-US" sz="1800" dirty="0">
                        <a:latin typeface="+mj-lt"/>
                      </a:endParaRPr>
                    </a:p>
                  </a:txBody>
                  <a:tcPr/>
                </a:tc>
              </a:tr>
              <a:tr h="422007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="0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Minimals</a:t>
                      </a:r>
                      <a:r>
                        <a:rPr lang="en-US" sz="2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-Value</a:t>
                      </a:r>
                      <a:r>
                        <a:rPr lang="en-US" sz="2000" b="0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Added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="0" dirty="0" smtClean="0">
                          <a:latin typeface="+mj-lt"/>
                        </a:rPr>
                        <a:t>Data Access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="0" dirty="0" smtClean="0">
                          <a:latin typeface="+mj-lt"/>
                        </a:rPr>
                        <a:t>Sustainability Issues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="0" dirty="0" smtClean="0">
                          <a:latin typeface="+mj-lt"/>
                        </a:rPr>
                        <a:t>Internal</a:t>
                      </a:r>
                      <a:r>
                        <a:rPr lang="en-US" sz="2000" b="0" baseline="0" dirty="0" smtClean="0">
                          <a:latin typeface="+mj-lt"/>
                        </a:rPr>
                        <a:t> &amp; External </a:t>
                      </a:r>
                      <a:r>
                        <a:rPr lang="en-US" sz="2000" b="0" baseline="0" dirty="0" err="1" smtClean="0">
                          <a:latin typeface="+mj-lt"/>
                        </a:rPr>
                        <a:t>Eval</a:t>
                      </a:r>
                      <a:endParaRPr lang="en-US" sz="2000" b="0" baseline="0" dirty="0" smtClean="0">
                        <a:latin typeface="+mj-lt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="0" baseline="0" dirty="0" smtClean="0">
                          <a:latin typeface="+mj-lt"/>
                        </a:rPr>
                        <a:t> Evaluation co-designed, developed, and budgeted by partnerships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="0" baseline="0" dirty="0" smtClean="0">
                          <a:latin typeface="+mj-lt"/>
                        </a:rPr>
                        <a:t>Leveraging across divergent funding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="0" baseline="0" dirty="0" smtClean="0">
                          <a:latin typeface="+mj-lt"/>
                        </a:rPr>
                        <a:t> Evaluator continuity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="0" baseline="0" dirty="0" smtClean="0">
                          <a:latin typeface="+mj-lt"/>
                        </a:rPr>
                        <a:t> Capacity evaluation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="0" baseline="0" dirty="0" smtClean="0">
                          <a:latin typeface="+mj-lt"/>
                        </a:rPr>
                        <a:t>Long term goals &amp; logic maps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sz="20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="0" dirty="0" smtClean="0">
                          <a:latin typeface="+mj-lt"/>
                        </a:rPr>
                        <a:t>Understanding how  timing context</a:t>
                      </a:r>
                      <a:r>
                        <a:rPr lang="en-US" sz="2000" b="0" baseline="0" dirty="0" smtClean="0">
                          <a:latin typeface="+mj-lt"/>
                        </a:rPr>
                        <a:t>s affect</a:t>
                      </a:r>
                      <a:r>
                        <a:rPr lang="en-US" sz="2000" b="0" dirty="0" smtClean="0">
                          <a:latin typeface="+mj-lt"/>
                        </a:rPr>
                        <a:t> benchmarks</a:t>
                      </a:r>
                      <a:endParaRPr lang="en-US" sz="2000" b="0" baseline="0" dirty="0" smtClean="0">
                        <a:latin typeface="+mj-lt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="0" baseline="0" dirty="0" smtClean="0">
                          <a:latin typeface="+mj-lt"/>
                        </a:rPr>
                        <a:t>Formative/Summative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="0" baseline="0" dirty="0" smtClean="0">
                          <a:latin typeface="+mj-lt"/>
                        </a:rPr>
                        <a:t>Shift from discrete activities to cohesive partnerships</a:t>
                      </a:r>
                      <a:endParaRPr lang="en-US" sz="20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="0" dirty="0" smtClean="0">
                          <a:latin typeface="+mj-lt"/>
                        </a:rPr>
                        <a:t>Periodic evaluation discussions</a:t>
                      </a:r>
                      <a:r>
                        <a:rPr lang="en-US" sz="2000" b="0" baseline="0" dirty="0" smtClean="0">
                          <a:latin typeface="+mj-lt"/>
                        </a:rPr>
                        <a:t>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="0" baseline="0" dirty="0" smtClean="0">
                          <a:latin typeface="+mj-lt"/>
                        </a:rPr>
                        <a:t>Using different measurements of evaluation based-on time constraints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="0" u="none" baseline="0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Minimals</a:t>
                      </a:r>
                      <a:r>
                        <a:rPr lang="en-US" sz="2000" b="0" u="non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extended by value added</a:t>
                      </a:r>
                      <a:endParaRPr lang="en-US" sz="2000" b="0" u="non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="0" dirty="0" err="1" smtClean="0">
                          <a:latin typeface="+mj-lt"/>
                        </a:rPr>
                        <a:t>Desimone</a:t>
                      </a:r>
                      <a:r>
                        <a:rPr lang="en-US" sz="2000" b="0" dirty="0" smtClean="0">
                          <a:latin typeface="+mj-lt"/>
                        </a:rPr>
                        <a:t> (2009)</a:t>
                      </a:r>
                      <a:endParaRPr lang="en-US" sz="2000" b="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451" name="Title 1"/>
          <p:cNvSpPr>
            <a:spLocks noGrp="1"/>
          </p:cNvSpPr>
          <p:nvPr>
            <p:ph type="title"/>
          </p:nvPr>
        </p:nvSpPr>
        <p:spPr>
          <a:xfrm>
            <a:off x="304800" y="704850"/>
            <a:ext cx="8458200" cy="742950"/>
          </a:xfrm>
        </p:spPr>
        <p:txBody>
          <a:bodyPr/>
          <a:lstStyle/>
          <a:p>
            <a:pPr algn="ctr" eaLnBrk="1" hangingPunct="1"/>
            <a:r>
              <a:rPr lang="en-US" sz="4400" smtClean="0">
                <a:solidFill>
                  <a:srgbClr val="000000"/>
                </a:solidFill>
              </a:rPr>
              <a:t>Polemics of Iterative Implementation</a:t>
            </a:r>
            <a:endParaRPr lang="en-US" sz="440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731B7D-C27C-4789-AF35-C14CD046997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508125"/>
          <a:ext cx="8229600" cy="5121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590800"/>
                <a:gridCol w="2133600"/>
                <a:gridCol w="1447800"/>
              </a:tblGrid>
              <a:tr h="4975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+mj-lt"/>
                        </a:rPr>
                        <a:t>Polemic: 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Partnership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j-lt"/>
                        </a:rPr>
                        <a:t>Challenges/Issues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j-lt"/>
                        </a:rPr>
                        <a:t>Evaluation Strategies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j-lt"/>
                        </a:rPr>
                        <a:t>Relevant Literature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</a:tr>
              <a:tr h="4236720">
                <a:tc>
                  <a:txBody>
                    <a:bodyPr/>
                    <a:lstStyle/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n-US" sz="1800" b="0" dirty="0" smtClean="0">
                          <a:latin typeface="+mj-lt"/>
                        </a:rPr>
                        <a:t>Benefits vs.</a:t>
                      </a:r>
                      <a:r>
                        <a:rPr lang="en-US" sz="1800" b="0" baseline="0" dirty="0" smtClean="0">
                          <a:latin typeface="+mj-lt"/>
                        </a:rPr>
                        <a:t> liabilities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n-US" sz="1800" b="0" baseline="0" dirty="0" smtClean="0">
                          <a:latin typeface="+mj-lt"/>
                        </a:rPr>
                        <a:t>Junctions vs. disjunctions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n-US" sz="1800" b="0" baseline="0" dirty="0" smtClean="0">
                          <a:latin typeface="+mj-lt"/>
                        </a:rPr>
                        <a:t>Motivation vs. disincentives 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n-US" sz="1800" b="0" baseline="0" dirty="0" smtClean="0">
                          <a:latin typeface="+mj-lt"/>
                        </a:rPr>
                        <a:t>Expertise vs. collaborative models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n-US" sz="1800" b="0" baseline="0" dirty="0" smtClean="0">
                          <a:latin typeface="+mj-lt"/>
                        </a:rPr>
                        <a:t>Stability vs. instability 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n-US" sz="1800" b="0" baseline="0" dirty="0" smtClean="0">
                          <a:latin typeface="+mj-lt"/>
                        </a:rPr>
                        <a:t>Incremental vs. transformative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n-US" sz="1800" b="0" baseline="0" dirty="0" smtClean="0">
                          <a:latin typeface="+mj-lt"/>
                        </a:rPr>
                        <a:t>Tie to policies &amp; context constraints</a:t>
                      </a:r>
                      <a:endParaRPr lang="en-US" sz="1800" b="0" dirty="0" smtClean="0">
                        <a:latin typeface="+mj-lt"/>
                      </a:endParaRPr>
                    </a:p>
                    <a:p>
                      <a:endParaRPr lang="en-US" sz="18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="0" baseline="0" dirty="0" smtClean="0">
                          <a:latin typeface="+mj-lt"/>
                        </a:rPr>
                        <a:t>Complex collaborative relationships between partners &amp; organizations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="0" baseline="0" dirty="0" smtClean="0">
                          <a:latin typeface="+mj-lt"/>
                        </a:rPr>
                        <a:t>Values of academia do not reward faculty for partnering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="0" baseline="0" dirty="0" smtClean="0">
                          <a:latin typeface="+mj-lt"/>
                        </a:rPr>
                        <a:t>Flawed processes are commonly employed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="0" baseline="0" dirty="0" smtClean="0">
                          <a:latin typeface="+mj-lt"/>
                        </a:rPr>
                        <a:t>Issues framed differently by diverse partners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="0" baseline="0" dirty="0" smtClean="0">
                          <a:latin typeface="+mj-lt"/>
                        </a:rPr>
                        <a:t> who  get things done?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="0" baseline="0" dirty="0" smtClean="0">
                          <a:latin typeface="+mj-lt"/>
                        </a:rPr>
                        <a:t> who does what (both the institutional and individual “who”)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="0" baseline="0" dirty="0" smtClean="0">
                          <a:latin typeface="+mj-lt"/>
                        </a:rPr>
                        <a:t>Understanding institutional histories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="0" baseline="0" dirty="0" smtClean="0">
                          <a:latin typeface="+mj-lt"/>
                        </a:rPr>
                        <a:t> Clear external expectations &amp; obligations of partners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="0" baseline="0" dirty="0" smtClean="0">
                          <a:latin typeface="+mj-lt"/>
                        </a:rPr>
                        <a:t>Ensuring adequate resources devoted to partnership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="0" baseline="0" dirty="0" smtClean="0">
                          <a:latin typeface="+mj-lt"/>
                        </a:rPr>
                        <a:t>Ensuring unique aspects of each “community”  considered in all collaborative efforts </a:t>
                      </a:r>
                    </a:p>
                    <a:p>
                      <a:endParaRPr lang="en-US" sz="16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600" b="0" dirty="0" smtClean="0">
                          <a:latin typeface="+mj-lt"/>
                        </a:rPr>
                        <a:t>Miller &amp;</a:t>
                      </a:r>
                      <a:r>
                        <a:rPr lang="en-US" sz="1600" b="0" baseline="0" dirty="0" smtClean="0">
                          <a:latin typeface="+mj-lt"/>
                        </a:rPr>
                        <a:t> Hefner (2008)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600" b="0" baseline="0" dirty="0" smtClean="0">
                          <a:latin typeface="+mj-lt"/>
                        </a:rPr>
                        <a:t>Holland &amp; </a:t>
                      </a:r>
                      <a:r>
                        <a:rPr lang="en-US" sz="1600" b="0" baseline="0" dirty="0" err="1" smtClean="0">
                          <a:latin typeface="+mj-lt"/>
                        </a:rPr>
                        <a:t>Gelman</a:t>
                      </a:r>
                      <a:r>
                        <a:rPr lang="en-US" sz="1600" b="0" baseline="0" dirty="0" smtClean="0">
                          <a:latin typeface="+mj-lt"/>
                        </a:rPr>
                        <a:t> (1998)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600" b="0" dirty="0" smtClean="0">
                          <a:latin typeface="+mj-lt"/>
                        </a:rPr>
                        <a:t>Johnson &amp;</a:t>
                      </a:r>
                      <a:r>
                        <a:rPr lang="en-US" sz="1600" b="0" baseline="0" dirty="0" smtClean="0">
                          <a:latin typeface="+mj-lt"/>
                        </a:rPr>
                        <a:t> Oliver (1991)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600" b="0" baseline="0" dirty="0" err="1" smtClean="0">
                          <a:latin typeface="+mj-lt"/>
                        </a:rPr>
                        <a:t>Ascher</a:t>
                      </a:r>
                      <a:r>
                        <a:rPr lang="en-US" sz="1600" b="0" baseline="0" dirty="0" smtClean="0">
                          <a:latin typeface="+mj-lt"/>
                        </a:rPr>
                        <a:t> &amp; Schwartz (1989)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600" b="0" baseline="0" dirty="0" err="1" smtClean="0">
                          <a:latin typeface="+mj-lt"/>
                        </a:rPr>
                        <a:t>Gronski</a:t>
                      </a:r>
                      <a:r>
                        <a:rPr lang="en-US" sz="1600" b="0" baseline="0" dirty="0" smtClean="0">
                          <a:latin typeface="+mj-lt"/>
                        </a:rPr>
                        <a:t> &amp; </a:t>
                      </a:r>
                      <a:r>
                        <a:rPr lang="en-US" sz="1600" b="0" baseline="0" dirty="0" err="1" smtClean="0">
                          <a:latin typeface="+mj-lt"/>
                        </a:rPr>
                        <a:t>Pigg</a:t>
                      </a:r>
                      <a:r>
                        <a:rPr lang="en-US" sz="1600" b="0" baseline="0" dirty="0" smtClean="0">
                          <a:latin typeface="+mj-lt"/>
                        </a:rPr>
                        <a:t> (2000)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600" b="0" baseline="0" dirty="0" err="1" smtClean="0">
                          <a:latin typeface="+mj-lt"/>
                        </a:rPr>
                        <a:t>Bryk</a:t>
                      </a:r>
                      <a:r>
                        <a:rPr lang="en-US" sz="1600" b="0" baseline="0" dirty="0" smtClean="0">
                          <a:latin typeface="+mj-lt"/>
                        </a:rPr>
                        <a:t> &amp; </a:t>
                      </a:r>
                      <a:r>
                        <a:rPr lang="en-US" sz="1600" b="0" baseline="0" dirty="0" err="1" smtClean="0">
                          <a:latin typeface="+mj-lt"/>
                        </a:rPr>
                        <a:t>Rollow</a:t>
                      </a:r>
                      <a:r>
                        <a:rPr lang="en-US" sz="1600" b="0" baseline="0" dirty="0" smtClean="0">
                          <a:latin typeface="+mj-lt"/>
                        </a:rPr>
                        <a:t> (1996)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600" b="0" baseline="0" dirty="0" smtClean="0">
                          <a:latin typeface="+mj-lt"/>
                        </a:rPr>
                        <a:t>Gray (2000)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en-US" sz="1600" b="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Johnson &amp; Oliver ( 1991)</a:t>
                      </a:r>
                      <a:endParaRPr lang="en-US" sz="1600" b="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475" name="Title 1"/>
          <p:cNvSpPr>
            <a:spLocks noGrp="1"/>
          </p:cNvSpPr>
          <p:nvPr>
            <p:ph type="title"/>
          </p:nvPr>
        </p:nvSpPr>
        <p:spPr>
          <a:xfrm>
            <a:off x="304800" y="704850"/>
            <a:ext cx="8458200" cy="742950"/>
          </a:xfrm>
        </p:spPr>
        <p:txBody>
          <a:bodyPr/>
          <a:lstStyle/>
          <a:p>
            <a:pPr algn="ctr" eaLnBrk="1" hangingPunct="1"/>
            <a:r>
              <a:rPr lang="en-US" sz="4400" smtClean="0">
                <a:solidFill>
                  <a:srgbClr val="000000"/>
                </a:solidFill>
              </a:rPr>
              <a:t>Polemics of Iterative Implementation</a:t>
            </a:r>
            <a:endParaRPr lang="en-US" sz="440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F3A820-DC1E-4DC5-BC2E-21270DD4B10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400" smtClean="0">
                <a:solidFill>
                  <a:schemeClr val="tx1"/>
                </a:solidFill>
              </a:rPr>
              <a:t>Implementation Challenges: </a:t>
            </a:r>
            <a:r>
              <a:rPr lang="en-US" sz="4000" smtClean="0">
                <a:solidFill>
                  <a:schemeClr val="tx1"/>
                </a:solidFill>
              </a:rPr>
              <a:t/>
            </a:r>
            <a:br>
              <a:rPr lang="en-US" sz="4000" smtClean="0">
                <a:solidFill>
                  <a:schemeClr val="tx1"/>
                </a:solidFill>
              </a:rPr>
            </a:br>
            <a:r>
              <a:rPr lang="en-US" sz="3200" smtClean="0">
                <a:solidFill>
                  <a:schemeClr val="tx1"/>
                </a:solidFill>
              </a:rPr>
              <a:t>A Series of Iterative Polemics continued…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297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j-lt"/>
                        </a:rPr>
                        <a:t>Polemic: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Evaluation</a:t>
                      </a:r>
                    </a:p>
                    <a:p>
                      <a:endParaRPr 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j-lt"/>
                        </a:rPr>
                        <a:t>Challenges/Issues</a:t>
                      </a:r>
                      <a:endParaRPr 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j-lt"/>
                        </a:rPr>
                        <a:t>Evaluation Strategies</a:t>
                      </a:r>
                      <a:endParaRPr 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j-lt"/>
                        </a:rPr>
                        <a:t>Relevant Literature/ Practices </a:t>
                      </a:r>
                      <a:endParaRPr lang="en-US" sz="18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n-US" sz="1800" b="0" dirty="0" smtClean="0">
                          <a:latin typeface="+mj-lt"/>
                        </a:rPr>
                        <a:t>Active</a:t>
                      </a:r>
                      <a:r>
                        <a:rPr lang="en-US" sz="1800" b="0" baseline="0" dirty="0" smtClean="0">
                          <a:latin typeface="+mj-lt"/>
                        </a:rPr>
                        <a:t> vs. passive capacity building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External v. internal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n-US" sz="1800" b="0" baseline="0" dirty="0" smtClean="0">
                          <a:latin typeface="+mj-lt"/>
                        </a:rPr>
                        <a:t>Quantitative vs. qualitative vs. mixed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n-US" sz="1800" b="0" baseline="0" dirty="0" smtClean="0">
                          <a:latin typeface="+mj-lt"/>
                        </a:rPr>
                        <a:t>Data sharing across partners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n-US" sz="1800" b="0" dirty="0" smtClean="0">
                          <a:latin typeface="+mj-lt"/>
                        </a:rPr>
                        <a:t>Process vs. product balance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n-US" sz="1800" b="0" dirty="0" smtClean="0">
                          <a:latin typeface="+mj-lt"/>
                        </a:rPr>
                        <a:t>Conflict</a:t>
                      </a:r>
                      <a:r>
                        <a:rPr lang="en-US" sz="1800" b="0" baseline="0" dirty="0" smtClean="0">
                          <a:latin typeface="+mj-lt"/>
                        </a:rPr>
                        <a:t> vs. “fit” with researcher(s)</a:t>
                      </a:r>
                      <a:endParaRPr lang="en-US" sz="18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+mj-lt"/>
                        </a:rPr>
                        <a:t>Understanding existing sources</a:t>
                      </a:r>
                      <a:r>
                        <a:rPr lang="en-US" sz="1800" baseline="0" dirty="0" smtClean="0">
                          <a:latin typeface="+mj-lt"/>
                        </a:rPr>
                        <a:t> of data (partners often do not know what date they have or could get)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aseline="0" dirty="0" smtClean="0">
                          <a:latin typeface="+mj-lt"/>
                        </a:rPr>
                        <a:t>Partner “buy-in” to evaluation as helpful &amp; adaptable to their work and institutional landscape</a:t>
                      </a:r>
                      <a:endParaRPr 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+mj-lt"/>
                        </a:rPr>
                        <a:t>Evaluator(s) relationships with decision makers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+mj-lt"/>
                        </a:rPr>
                        <a:t>Evaluators seen as</a:t>
                      </a:r>
                      <a:r>
                        <a:rPr lang="en-US" sz="1800" baseline="0" dirty="0" smtClean="0">
                          <a:latin typeface="+mj-lt"/>
                        </a:rPr>
                        <a:t> a resource as opposed to an outside entity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Staff positions dedicated to evaluation </a:t>
                      </a:r>
                      <a:endParaRPr lang="en-US" sz="18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+mj-lt"/>
                        </a:rPr>
                        <a:t>Patton (1990;</a:t>
                      </a:r>
                      <a:r>
                        <a:rPr lang="en-US" sz="1800" baseline="0" dirty="0" smtClean="0">
                          <a:latin typeface="+mj-lt"/>
                        </a:rPr>
                        <a:t> 2010)</a:t>
                      </a:r>
                      <a:endParaRPr lang="en-US" sz="1800" dirty="0" smtClean="0">
                        <a:latin typeface="+mj-lt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dirty="0" err="1" smtClean="0">
                          <a:latin typeface="+mj-lt"/>
                        </a:rPr>
                        <a:t>Scriven</a:t>
                      </a:r>
                      <a:r>
                        <a:rPr lang="en-US" sz="1800" dirty="0" smtClean="0">
                          <a:latin typeface="+mj-lt"/>
                        </a:rPr>
                        <a:t> (2010)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+mj-lt"/>
                        </a:rPr>
                        <a:t>Wayne,</a:t>
                      </a:r>
                      <a:r>
                        <a:rPr lang="en-US" sz="1800" baseline="0" dirty="0" smtClean="0">
                          <a:latin typeface="+mj-lt"/>
                        </a:rPr>
                        <a:t> Yoon, Zhu, </a:t>
                      </a:r>
                      <a:r>
                        <a:rPr lang="en-US" sz="1800" baseline="0" dirty="0" err="1" smtClean="0">
                          <a:latin typeface="+mj-lt"/>
                        </a:rPr>
                        <a:t>Cronen</a:t>
                      </a:r>
                      <a:r>
                        <a:rPr lang="en-US" sz="1800" baseline="0" dirty="0" smtClean="0">
                          <a:latin typeface="+mj-lt"/>
                        </a:rPr>
                        <a:t> &amp; </a:t>
                      </a:r>
                      <a:r>
                        <a:rPr lang="en-US" sz="1800" baseline="0" dirty="0" err="1" smtClean="0">
                          <a:latin typeface="+mj-lt"/>
                        </a:rPr>
                        <a:t>Garet</a:t>
                      </a:r>
                      <a:r>
                        <a:rPr lang="en-US" sz="1800" baseline="0" dirty="0" smtClean="0">
                          <a:latin typeface="+mj-lt"/>
                        </a:rPr>
                        <a:t> (2008)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1800" baseline="0" dirty="0" err="1" smtClean="0">
                          <a:latin typeface="+mj-lt"/>
                        </a:rPr>
                        <a:t>Kundin</a:t>
                      </a:r>
                      <a:r>
                        <a:rPr lang="en-US" sz="1800" baseline="0" dirty="0" smtClean="0">
                          <a:latin typeface="+mj-lt"/>
                        </a:rPr>
                        <a:t> (2010)</a:t>
                      </a:r>
                      <a:endParaRPr lang="en-US" sz="18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9A7E69-0C69-4B32-992E-5C77ABF52958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05000"/>
          <a:ext cx="8229600" cy="4694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2362200"/>
                <a:gridCol w="2590800"/>
                <a:gridCol w="1524000"/>
              </a:tblGrid>
              <a:tr h="1584384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j-lt"/>
                        </a:rPr>
                        <a:t>Polemic: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kern="120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Project Achievement</a:t>
                      </a:r>
                      <a:r>
                        <a:rPr kumimoji="0" lang="en-US" sz="2000" b="1" kern="1200" baseline="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 / Success</a:t>
                      </a:r>
                    </a:p>
                    <a:p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j-lt"/>
                        </a:rPr>
                        <a:t>Challenges/Issues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j-lt"/>
                        </a:rPr>
                        <a:t>Evaluation Strategies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j-lt"/>
                        </a:rPr>
                        <a:t>Relevant Literature/ Practices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</a:tr>
              <a:tr h="3078797">
                <a:tc>
                  <a:txBody>
                    <a:bodyPr/>
                    <a:lstStyle/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n-US" sz="2000" b="0" baseline="0" dirty="0" smtClean="0">
                          <a:latin typeface="+mj-lt"/>
                        </a:rPr>
                        <a:t>Tangible vs. intangible indicators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n-US" sz="2000" b="0" baseline="0" dirty="0" smtClean="0">
                          <a:latin typeface="+mj-lt"/>
                        </a:rPr>
                        <a:t>Partner ownership</a:t>
                      </a:r>
                      <a:endParaRPr lang="en-US" sz="20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dirty="0" smtClean="0">
                          <a:latin typeface="+mj-lt"/>
                        </a:rPr>
                        <a:t>Interpreting and using formative</a:t>
                      </a:r>
                      <a:r>
                        <a:rPr lang="en-US" sz="2000" baseline="0" dirty="0" smtClean="0">
                          <a:latin typeface="+mj-lt"/>
                        </a:rPr>
                        <a:t> evaluations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aseline="0" dirty="0" smtClean="0">
                          <a:latin typeface="+mj-lt"/>
                        </a:rPr>
                        <a:t>Developmental evaluation appropriate in many reform, P-20 partnerships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dirty="0" smtClean="0">
                          <a:latin typeface="+mj-lt"/>
                        </a:rPr>
                        <a:t>Communication vehicles</a:t>
                      </a:r>
                      <a:r>
                        <a:rPr lang="en-US" sz="2000" baseline="0" dirty="0" smtClean="0">
                          <a:latin typeface="+mj-lt"/>
                        </a:rPr>
                        <a:t> with stakeholders sometimes look different depending on partners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aseline="0" dirty="0" smtClean="0">
                          <a:latin typeface="+mj-lt"/>
                        </a:rPr>
                        <a:t>Steering committee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dirty="0" smtClean="0">
                          <a:latin typeface="+mj-lt"/>
                        </a:rPr>
                        <a:t>Non-partnership committee meetings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latin typeface="+mj-lt"/>
                        </a:rPr>
                        <a:t>Astbury</a:t>
                      </a:r>
                      <a:r>
                        <a:rPr lang="en-US" sz="2000" dirty="0" smtClean="0">
                          <a:latin typeface="+mj-lt"/>
                        </a:rPr>
                        <a:t> &amp; </a:t>
                      </a:r>
                      <a:r>
                        <a:rPr lang="en-US" sz="2000" dirty="0" err="1" smtClean="0">
                          <a:latin typeface="+mj-lt"/>
                        </a:rPr>
                        <a:t>Leeuw</a:t>
                      </a:r>
                      <a:r>
                        <a:rPr lang="en-US" sz="2000" dirty="0" smtClean="0">
                          <a:latin typeface="+mj-lt"/>
                        </a:rPr>
                        <a:t> (2010)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dirty="0" smtClean="0">
                          <a:latin typeface="+mj-lt"/>
                        </a:rPr>
                        <a:t>Patton (1990; 2010)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latin typeface="+mj-lt"/>
                        </a:rPr>
                        <a:t>Kundin</a:t>
                      </a:r>
                      <a:r>
                        <a:rPr lang="en-US" sz="2000" dirty="0" smtClean="0">
                          <a:latin typeface="+mj-lt"/>
                        </a:rPr>
                        <a:t> (2010)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5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400" smtClean="0">
                <a:solidFill>
                  <a:schemeClr val="tx1"/>
                </a:solidFill>
              </a:rPr>
              <a:t>Implementation Challenges: </a:t>
            </a:r>
            <a:r>
              <a:rPr lang="en-US" sz="4000" smtClean="0">
                <a:solidFill>
                  <a:schemeClr val="tx1"/>
                </a:solidFill>
              </a:rPr>
              <a:t/>
            </a:r>
            <a:br>
              <a:rPr lang="en-US" sz="4000" smtClean="0">
                <a:solidFill>
                  <a:schemeClr val="tx1"/>
                </a:solidFill>
              </a:rPr>
            </a:br>
            <a:r>
              <a:rPr lang="en-US" sz="3200" smtClean="0">
                <a:solidFill>
                  <a:schemeClr val="tx1"/>
                </a:solidFill>
              </a:rPr>
              <a:t>A Series of Iterative Polemics continued…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BDB4AC-076A-4C9D-BEE8-780E84E50A29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781050"/>
          </a:xfrm>
        </p:spPr>
        <p:txBody>
          <a:bodyPr/>
          <a:lstStyle/>
          <a:p>
            <a:pPr algn="ctr" eaLnBrk="1" hangingPunct="1"/>
            <a:r>
              <a:rPr lang="en-US" sz="4400" smtClean="0">
                <a:solidFill>
                  <a:schemeClr val="tx1"/>
                </a:solidFill>
              </a:rPr>
              <a:t>Bibliography 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defRPr/>
            </a:pPr>
            <a:r>
              <a:rPr lang="en-US" sz="1200" dirty="0" err="1" smtClean="0">
                <a:latin typeface="+mj-lt"/>
              </a:rPr>
              <a:t>Ascher,C</a:t>
            </a:r>
            <a:r>
              <a:rPr lang="en-US" sz="1200" dirty="0" smtClean="0">
                <a:latin typeface="+mj-lt"/>
              </a:rPr>
              <a:t>.,&amp; </a:t>
            </a:r>
            <a:r>
              <a:rPr lang="en-US" sz="1200" dirty="0" err="1" smtClean="0">
                <a:latin typeface="+mj-lt"/>
              </a:rPr>
              <a:t>Schwartz,W</a:t>
            </a:r>
            <a:r>
              <a:rPr lang="en-US" sz="1200" dirty="0" smtClean="0">
                <a:latin typeface="+mj-lt"/>
              </a:rPr>
              <a:t>. (1989). </a:t>
            </a:r>
            <a:r>
              <a:rPr lang="en-US" sz="1200" i="1" dirty="0" smtClean="0">
                <a:latin typeface="+mj-lt"/>
              </a:rPr>
              <a:t>School-college alliances: Benefits for low-income minorities</a:t>
            </a:r>
            <a:r>
              <a:rPr lang="en-US" sz="1200" dirty="0" smtClean="0">
                <a:latin typeface="+mj-lt"/>
              </a:rPr>
              <a:t>(ERIC Digest No. 53). New </a:t>
            </a:r>
            <a:r>
              <a:rPr lang="en-US" sz="1200" dirty="0" err="1" smtClean="0">
                <a:latin typeface="+mj-lt"/>
              </a:rPr>
              <a:t>York:ERIC</a:t>
            </a:r>
            <a:r>
              <a:rPr lang="en-US" sz="1200" dirty="0" smtClean="0">
                <a:latin typeface="+mj-lt"/>
              </a:rPr>
              <a:t> Clearinghouse on Urban Education.</a:t>
            </a:r>
          </a:p>
          <a:p>
            <a:pPr eaLnBrk="1" hangingPunct="1">
              <a:defRPr/>
            </a:pPr>
            <a:r>
              <a:rPr lang="en-US" sz="1200" dirty="0" err="1" smtClean="0">
                <a:latin typeface="+mj-lt"/>
              </a:rPr>
              <a:t>Astbury</a:t>
            </a:r>
            <a:r>
              <a:rPr lang="en-US" sz="1200" dirty="0" smtClean="0">
                <a:latin typeface="+mj-lt"/>
              </a:rPr>
              <a:t>, B. &amp; </a:t>
            </a:r>
            <a:r>
              <a:rPr lang="en-US" sz="1200" dirty="0" err="1" smtClean="0">
                <a:latin typeface="+mj-lt"/>
              </a:rPr>
              <a:t>Leeuw</a:t>
            </a:r>
            <a:r>
              <a:rPr lang="en-US" sz="1200" dirty="0" smtClean="0">
                <a:latin typeface="+mj-lt"/>
              </a:rPr>
              <a:t>, F.L. (2010). Unpacking black boxes: Mechanisms and theory building in evaluation. </a:t>
            </a:r>
            <a:r>
              <a:rPr lang="en-US" sz="1200" i="1" dirty="0" smtClean="0">
                <a:latin typeface="+mj-lt"/>
              </a:rPr>
              <a:t>American Journal of Evaluation, 31 </a:t>
            </a:r>
            <a:r>
              <a:rPr lang="en-US" sz="1200" dirty="0" smtClean="0">
                <a:latin typeface="+mj-lt"/>
              </a:rPr>
              <a:t>(3), 363-381.</a:t>
            </a:r>
          </a:p>
          <a:p>
            <a:pPr>
              <a:defRPr/>
            </a:pPr>
            <a:r>
              <a:rPr lang="en-US" sz="1200" dirty="0" err="1" smtClean="0">
                <a:latin typeface="+mj-lt"/>
              </a:rPr>
              <a:t>Bryk</a:t>
            </a:r>
            <a:r>
              <a:rPr lang="en-US" sz="1200" dirty="0" smtClean="0">
                <a:latin typeface="+mj-lt"/>
              </a:rPr>
              <a:t>, A. S., &amp;</a:t>
            </a:r>
            <a:r>
              <a:rPr lang="en-US" sz="1200" dirty="0" err="1" smtClean="0">
                <a:latin typeface="+mj-lt"/>
              </a:rPr>
              <a:t>Rollow</a:t>
            </a:r>
            <a:r>
              <a:rPr lang="en-US" sz="1200" dirty="0" smtClean="0">
                <a:latin typeface="+mj-lt"/>
              </a:rPr>
              <a:t>, S. G. (1996). Urban school development: Literacy as a lever for change. </a:t>
            </a:r>
            <a:r>
              <a:rPr lang="en-US" sz="1200" i="1" dirty="0" smtClean="0">
                <a:latin typeface="+mj-lt"/>
              </a:rPr>
              <a:t>Educational Policy</a:t>
            </a:r>
            <a:r>
              <a:rPr lang="en-US" sz="1200" dirty="0" smtClean="0">
                <a:latin typeface="+mj-lt"/>
              </a:rPr>
              <a:t>, </a:t>
            </a:r>
            <a:r>
              <a:rPr lang="en-US" sz="1200" i="1" dirty="0" smtClean="0">
                <a:latin typeface="+mj-lt"/>
              </a:rPr>
              <a:t>10</a:t>
            </a:r>
            <a:r>
              <a:rPr lang="en-US" sz="1200" dirty="0" smtClean="0">
                <a:latin typeface="+mj-lt"/>
              </a:rPr>
              <a:t>(2), 172-202. </a:t>
            </a:r>
          </a:p>
          <a:p>
            <a:pPr eaLnBrk="1" hangingPunct="1">
              <a:defRPr/>
            </a:pPr>
            <a:r>
              <a:rPr lang="en-US" sz="1200" dirty="0" err="1" smtClean="0">
                <a:latin typeface="+mj-lt"/>
              </a:rPr>
              <a:t>Desimone</a:t>
            </a:r>
            <a:r>
              <a:rPr lang="en-US" sz="1200" dirty="0" smtClean="0">
                <a:latin typeface="+mj-lt"/>
              </a:rPr>
              <a:t>, L. M. (2009). Improving  impact studies of teachers’ professional development: Toward better conceptualizations and measures. </a:t>
            </a:r>
            <a:r>
              <a:rPr lang="en-US" sz="1200" i="1" dirty="0" smtClean="0">
                <a:latin typeface="+mj-lt"/>
              </a:rPr>
              <a:t>Educational Researcher, 38</a:t>
            </a:r>
            <a:r>
              <a:rPr lang="en-US" sz="1200" dirty="0" smtClean="0">
                <a:latin typeface="+mj-lt"/>
              </a:rPr>
              <a:t>, 181.</a:t>
            </a:r>
          </a:p>
          <a:p>
            <a:pPr eaLnBrk="1" hangingPunct="1">
              <a:defRPr/>
            </a:pPr>
            <a:r>
              <a:rPr lang="en-US" sz="1200" dirty="0" smtClean="0">
                <a:latin typeface="+mj-lt"/>
              </a:rPr>
              <a:t>Donaldson, S.I., Patton, M.Q., </a:t>
            </a:r>
            <a:r>
              <a:rPr lang="en-US" sz="1200" dirty="0" err="1" smtClean="0">
                <a:latin typeface="+mj-lt"/>
              </a:rPr>
              <a:t>Fetterman</a:t>
            </a:r>
            <a:r>
              <a:rPr lang="en-US" sz="1200" dirty="0" smtClean="0">
                <a:latin typeface="+mj-lt"/>
              </a:rPr>
              <a:t>, D. M., &amp; </a:t>
            </a:r>
            <a:r>
              <a:rPr lang="en-US" sz="1200" dirty="0" err="1" smtClean="0">
                <a:latin typeface="+mj-lt"/>
              </a:rPr>
              <a:t>Scriven</a:t>
            </a:r>
            <a:r>
              <a:rPr lang="en-US" sz="1200" dirty="0" smtClean="0">
                <a:latin typeface="+mj-lt"/>
              </a:rPr>
              <a:t>, M. (2010). The 2009 Claremont debates: The promise and pitfalls of utilization focused and empowerment evaluation. </a:t>
            </a:r>
            <a:r>
              <a:rPr lang="en-US" sz="1200" i="1" dirty="0" smtClean="0">
                <a:latin typeface="+mj-lt"/>
              </a:rPr>
              <a:t>Journal of </a:t>
            </a:r>
            <a:r>
              <a:rPr lang="en-US" sz="1200" i="1" dirty="0" err="1" smtClean="0">
                <a:latin typeface="+mj-lt"/>
              </a:rPr>
              <a:t>MultiDisciplinary</a:t>
            </a:r>
            <a:r>
              <a:rPr lang="en-US" sz="1200" i="1" dirty="0" smtClean="0">
                <a:latin typeface="+mj-lt"/>
              </a:rPr>
              <a:t> Evaluation, 6 </a:t>
            </a:r>
            <a:r>
              <a:rPr lang="en-US" sz="1200" dirty="0" smtClean="0">
                <a:latin typeface="+mj-lt"/>
              </a:rPr>
              <a:t>(13), 15-57.</a:t>
            </a:r>
          </a:p>
          <a:p>
            <a:pPr eaLnBrk="1" hangingPunct="1">
              <a:defRPr/>
            </a:pPr>
            <a:r>
              <a:rPr lang="en-US" sz="1200" dirty="0" err="1" smtClean="0">
                <a:latin typeface="+mj-lt"/>
              </a:rPr>
              <a:t>Fetterman</a:t>
            </a:r>
            <a:r>
              <a:rPr lang="en-US" sz="1200" dirty="0" smtClean="0">
                <a:latin typeface="+mj-lt"/>
              </a:rPr>
              <a:t>, D. &amp; </a:t>
            </a:r>
            <a:r>
              <a:rPr lang="en-US" sz="1200" dirty="0" err="1" smtClean="0">
                <a:latin typeface="+mj-lt"/>
              </a:rPr>
              <a:t>Wandersman</a:t>
            </a:r>
            <a:r>
              <a:rPr lang="en-US" sz="1200" dirty="0" smtClean="0">
                <a:latin typeface="+mj-lt"/>
              </a:rPr>
              <a:t>, A. (2007). Empowerment evaluation: Yesterday, today and tomorrow. </a:t>
            </a:r>
            <a:r>
              <a:rPr lang="en-US" sz="1200" i="1" dirty="0" smtClean="0">
                <a:latin typeface="+mj-lt"/>
              </a:rPr>
              <a:t>American Journal of Evaluation, 28, </a:t>
            </a:r>
            <a:r>
              <a:rPr lang="en-US" sz="1200" dirty="0" smtClean="0">
                <a:latin typeface="+mj-lt"/>
              </a:rPr>
              <a:t> 179. </a:t>
            </a:r>
          </a:p>
          <a:p>
            <a:pPr>
              <a:defRPr/>
            </a:pPr>
            <a:r>
              <a:rPr lang="en-US" sz="1200" dirty="0" smtClean="0">
                <a:latin typeface="+mj-lt"/>
              </a:rPr>
              <a:t>Gray, B. (2000). A critique of assessing collaborative efforts: Assessing inter-organizational collaboration. </a:t>
            </a:r>
            <a:r>
              <a:rPr lang="en-US" sz="1200" i="1" dirty="0" smtClean="0">
                <a:latin typeface="+mj-lt"/>
              </a:rPr>
              <a:t>Cooperative Strategy</a:t>
            </a:r>
            <a:r>
              <a:rPr lang="en-US" sz="1200" dirty="0" smtClean="0">
                <a:latin typeface="+mj-lt"/>
              </a:rPr>
              <a:t>, pp. 243-261. </a:t>
            </a:r>
          </a:p>
          <a:p>
            <a:pPr>
              <a:defRPr/>
            </a:pPr>
            <a:r>
              <a:rPr lang="en-US" sz="1200" dirty="0" err="1" smtClean="0">
                <a:latin typeface="+mj-lt"/>
              </a:rPr>
              <a:t>Gronski</a:t>
            </a:r>
            <a:r>
              <a:rPr lang="en-US" sz="1200" dirty="0" smtClean="0">
                <a:latin typeface="+mj-lt"/>
              </a:rPr>
              <a:t>, R., &amp; </a:t>
            </a:r>
            <a:r>
              <a:rPr lang="en-US" sz="1200" dirty="0" err="1" smtClean="0">
                <a:latin typeface="+mj-lt"/>
              </a:rPr>
              <a:t>Pigg</a:t>
            </a:r>
            <a:r>
              <a:rPr lang="en-US" sz="1200" dirty="0" smtClean="0">
                <a:latin typeface="+mj-lt"/>
              </a:rPr>
              <a:t>, K. (2000). University and community collaboration. </a:t>
            </a:r>
            <a:r>
              <a:rPr lang="en-US" sz="1200" i="1" dirty="0" smtClean="0">
                <a:latin typeface="+mj-lt"/>
              </a:rPr>
              <a:t>American Behavioral</a:t>
            </a:r>
            <a:r>
              <a:rPr lang="en-US" sz="1200" dirty="0" smtClean="0">
                <a:latin typeface="+mj-lt"/>
              </a:rPr>
              <a:t> </a:t>
            </a:r>
            <a:r>
              <a:rPr lang="en-US" sz="1200" i="1" dirty="0" smtClean="0">
                <a:latin typeface="+mj-lt"/>
              </a:rPr>
              <a:t>Scientist</a:t>
            </a:r>
            <a:r>
              <a:rPr lang="en-US" sz="1200" dirty="0" smtClean="0">
                <a:latin typeface="+mj-lt"/>
              </a:rPr>
              <a:t>, </a:t>
            </a:r>
            <a:r>
              <a:rPr lang="en-US" sz="1200" i="1" dirty="0" smtClean="0">
                <a:latin typeface="+mj-lt"/>
              </a:rPr>
              <a:t>43</a:t>
            </a:r>
            <a:r>
              <a:rPr lang="en-US" sz="1200" dirty="0" smtClean="0">
                <a:latin typeface="+mj-lt"/>
              </a:rPr>
              <a:t>(5), 781-792. </a:t>
            </a:r>
          </a:p>
          <a:p>
            <a:pPr>
              <a:defRPr/>
            </a:pPr>
            <a:r>
              <a:rPr lang="en-US" sz="1200" dirty="0" smtClean="0">
                <a:latin typeface="+mj-lt"/>
              </a:rPr>
              <a:t>Johnson, J. H., &amp; Oliver, M. L. (1991). Urban poverty and social welfare policy in the United States: An undergraduate research/training program. </a:t>
            </a:r>
            <a:r>
              <a:rPr lang="en-US" sz="1200" i="1" dirty="0" smtClean="0">
                <a:latin typeface="+mj-lt"/>
              </a:rPr>
              <a:t>Journal of Geography in Higher</a:t>
            </a:r>
            <a:r>
              <a:rPr lang="en-US" sz="1200" dirty="0" smtClean="0">
                <a:latin typeface="+mj-lt"/>
              </a:rPr>
              <a:t> </a:t>
            </a:r>
            <a:r>
              <a:rPr lang="en-US" sz="1200" i="1" dirty="0" smtClean="0">
                <a:latin typeface="+mj-lt"/>
              </a:rPr>
              <a:t>Education</a:t>
            </a:r>
            <a:r>
              <a:rPr lang="en-US" sz="1200" dirty="0" smtClean="0">
                <a:latin typeface="+mj-lt"/>
              </a:rPr>
              <a:t>, </a:t>
            </a:r>
            <a:r>
              <a:rPr lang="en-US" sz="1200" i="1" dirty="0" smtClean="0">
                <a:latin typeface="+mj-lt"/>
              </a:rPr>
              <a:t>15</a:t>
            </a:r>
            <a:r>
              <a:rPr lang="en-US" sz="1200" dirty="0" smtClean="0">
                <a:latin typeface="+mj-lt"/>
              </a:rPr>
              <a:t>(1), 25-35. </a:t>
            </a:r>
          </a:p>
          <a:p>
            <a:pPr eaLnBrk="1" hangingPunct="1">
              <a:defRPr/>
            </a:pPr>
            <a:r>
              <a:rPr lang="en-US" sz="1200" dirty="0" err="1" smtClean="0">
                <a:latin typeface="+mj-lt"/>
              </a:rPr>
              <a:t>Kundin</a:t>
            </a:r>
            <a:r>
              <a:rPr lang="en-US" sz="1200" dirty="0" smtClean="0">
                <a:latin typeface="+mj-lt"/>
              </a:rPr>
              <a:t>, D. M. (2010). A conceptual framework for how evaluators make everyday practice decisions. </a:t>
            </a:r>
            <a:r>
              <a:rPr lang="en-US" sz="1200" i="1" dirty="0" smtClean="0">
                <a:latin typeface="+mj-lt"/>
              </a:rPr>
              <a:t>American Journal of Evaluation, 31 </a:t>
            </a:r>
            <a:r>
              <a:rPr lang="en-US" sz="1200" dirty="0" smtClean="0">
                <a:latin typeface="+mj-lt"/>
              </a:rPr>
              <a:t>(3), 347-362.</a:t>
            </a:r>
          </a:p>
          <a:p>
            <a:pPr eaLnBrk="1" hangingPunct="1">
              <a:defRPr/>
            </a:pPr>
            <a:r>
              <a:rPr lang="en-US" sz="1200" dirty="0" smtClean="0">
                <a:latin typeface="+mj-lt"/>
              </a:rPr>
              <a:t>Miller, P.M., &amp; </a:t>
            </a:r>
            <a:r>
              <a:rPr lang="en-US" sz="1200" dirty="0" err="1" smtClean="0">
                <a:latin typeface="+mj-lt"/>
              </a:rPr>
              <a:t>Hafner</a:t>
            </a:r>
            <a:r>
              <a:rPr lang="en-US" sz="1200" dirty="0" smtClean="0">
                <a:latin typeface="+mj-lt"/>
              </a:rPr>
              <a:t>, M.M. (2008). Moving toward dialogical collaboration: A critical examination of a university -school-community partnership. </a:t>
            </a:r>
            <a:r>
              <a:rPr lang="en-US" sz="1200" i="1" dirty="0" smtClean="0">
                <a:latin typeface="+mj-lt"/>
              </a:rPr>
              <a:t>Educational Administration Quarterly, 44 </a:t>
            </a:r>
            <a:r>
              <a:rPr lang="en-US" sz="1200" dirty="0" smtClean="0">
                <a:latin typeface="+mj-lt"/>
              </a:rPr>
              <a:t>(1), 66-110. </a:t>
            </a:r>
          </a:p>
          <a:p>
            <a:pPr>
              <a:defRPr/>
            </a:pPr>
            <a:r>
              <a:rPr lang="en-US" sz="1200" dirty="0" smtClean="0">
                <a:latin typeface="+mj-lt"/>
              </a:rPr>
              <a:t>Patton, M. Q. (1990). </a:t>
            </a:r>
            <a:r>
              <a:rPr lang="en-US" sz="1200" i="1" dirty="0" smtClean="0">
                <a:latin typeface="+mj-lt"/>
              </a:rPr>
              <a:t>Qualitative evaluation and research methods</a:t>
            </a:r>
            <a:r>
              <a:rPr lang="en-US" sz="1200" dirty="0" smtClean="0">
                <a:latin typeface="+mj-lt"/>
              </a:rPr>
              <a:t>(2nd ed.). Newbury Park, </a:t>
            </a:r>
            <a:r>
              <a:rPr lang="en-US" sz="1200" dirty="0" err="1" smtClean="0">
                <a:latin typeface="+mj-lt"/>
              </a:rPr>
              <a:t>CA:Sage</a:t>
            </a:r>
            <a:r>
              <a:rPr lang="en-US" sz="1200" dirty="0" smtClean="0">
                <a:latin typeface="+mj-lt"/>
              </a:rPr>
              <a:t>. </a:t>
            </a:r>
          </a:p>
          <a:p>
            <a:pPr eaLnBrk="1" hangingPunct="1">
              <a:defRPr/>
            </a:pPr>
            <a:r>
              <a:rPr lang="en-US" sz="1200" dirty="0" smtClean="0">
                <a:latin typeface="+mj-lt"/>
              </a:rPr>
              <a:t>Wayne, A. J., Yoon, K.S., Zhu, P., </a:t>
            </a:r>
            <a:r>
              <a:rPr lang="en-US" sz="1200" dirty="0" err="1" smtClean="0">
                <a:latin typeface="+mj-lt"/>
              </a:rPr>
              <a:t>Cronen</a:t>
            </a:r>
            <a:r>
              <a:rPr lang="en-US" sz="1200" dirty="0" smtClean="0">
                <a:latin typeface="+mj-lt"/>
              </a:rPr>
              <a:t>, S., &amp; </a:t>
            </a:r>
            <a:r>
              <a:rPr lang="en-US" sz="1200" dirty="0" err="1" smtClean="0">
                <a:latin typeface="+mj-lt"/>
              </a:rPr>
              <a:t>Garet</a:t>
            </a:r>
            <a:r>
              <a:rPr lang="en-US" sz="1200" dirty="0" smtClean="0">
                <a:latin typeface="+mj-lt"/>
              </a:rPr>
              <a:t>, M.S. (2008). Experimenting with teacher professional development: Motives and methods. </a:t>
            </a:r>
            <a:r>
              <a:rPr lang="en-US" sz="1200" i="1" dirty="0" smtClean="0">
                <a:latin typeface="+mj-lt"/>
              </a:rPr>
              <a:t>Educational Researcher, 37,</a:t>
            </a:r>
            <a:r>
              <a:rPr lang="en-US" sz="1200" dirty="0" smtClean="0">
                <a:latin typeface="+mj-lt"/>
              </a:rPr>
              <a:t> 469.</a:t>
            </a:r>
          </a:p>
          <a:p>
            <a:pPr>
              <a:buFont typeface="Wingdings 2" pitchFamily="18" charset="2"/>
              <a:buNone/>
              <a:defRPr/>
            </a:pP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02ED17-E9FE-4A5A-A0DA-0A84B536D65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857250"/>
          </a:xfrm>
        </p:spPr>
        <p:txBody>
          <a:bodyPr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Contact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95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en-US" sz="2400" i="1" dirty="0" smtClean="0">
                <a:solidFill>
                  <a:schemeClr val="tx1"/>
                </a:solidFill>
              </a:rPr>
              <a:t>Dewayne Morgan</a:t>
            </a:r>
          </a:p>
          <a:p>
            <a:pPr>
              <a:buFont typeface="Wingdings 2" pitchFamily="18" charset="2"/>
              <a:buNone/>
              <a:defRPr/>
            </a:pPr>
            <a:r>
              <a:rPr lang="en-US" sz="2400" i="1" dirty="0" smtClean="0">
                <a:solidFill>
                  <a:schemeClr val="tx1"/>
                </a:solidFill>
              </a:rPr>
              <a:t>University System of Maryland</a:t>
            </a:r>
          </a:p>
          <a:p>
            <a:pPr>
              <a:buFont typeface="Wingdings 2" pitchFamily="18" charset="2"/>
              <a:buNone/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dmorgan@usmd.edu</a:t>
            </a:r>
          </a:p>
          <a:p>
            <a:pPr>
              <a:buFont typeface="Wingdings 2" pitchFamily="18" charset="2"/>
              <a:buNone/>
              <a:defRPr/>
            </a:pPr>
            <a:endParaRPr lang="en-US" sz="2400" i="1" dirty="0" smtClean="0">
              <a:solidFill>
                <a:schemeClr val="tx1"/>
              </a:solidFill>
            </a:endParaRPr>
          </a:p>
          <a:p>
            <a:pPr>
              <a:buFont typeface="Wingdings 2" pitchFamily="18" charset="2"/>
              <a:buNone/>
              <a:defRPr/>
            </a:pPr>
            <a:r>
              <a:rPr lang="en-US" sz="2400" i="1" dirty="0" smtClean="0">
                <a:solidFill>
                  <a:schemeClr val="tx1"/>
                </a:solidFill>
              </a:rPr>
              <a:t>Susan Tucker</a:t>
            </a:r>
          </a:p>
          <a:p>
            <a:pPr>
              <a:buFont typeface="Wingdings 2" pitchFamily="18" charset="2"/>
              <a:buNone/>
              <a:defRPr/>
            </a:pPr>
            <a:r>
              <a:rPr lang="en-US" sz="2400" i="1" dirty="0" smtClean="0">
                <a:solidFill>
                  <a:schemeClr val="tx1"/>
                </a:solidFill>
              </a:rPr>
              <a:t>Evaluation &amp; Development Associates LLC</a:t>
            </a:r>
          </a:p>
          <a:p>
            <a:pPr>
              <a:buFont typeface="Wingdings 2" pitchFamily="18" charset="2"/>
              <a:buNone/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sutucker1@mac.com</a:t>
            </a:r>
          </a:p>
          <a:p>
            <a:pPr>
              <a:buFont typeface="Wingdings 2" pitchFamily="18" charset="2"/>
              <a:buNone/>
              <a:defRPr/>
            </a:pPr>
            <a:endParaRPr lang="en-US" sz="2400" i="1" dirty="0" smtClean="0">
              <a:solidFill>
                <a:schemeClr val="tx1"/>
              </a:solidFill>
            </a:endParaRPr>
          </a:p>
          <a:p>
            <a:pPr>
              <a:buFont typeface="Wingdings 2" pitchFamily="18" charset="2"/>
              <a:buNone/>
              <a:defRPr/>
            </a:pPr>
            <a:r>
              <a:rPr lang="en-US" sz="2400" i="1" dirty="0" smtClean="0">
                <a:solidFill>
                  <a:schemeClr val="tx1"/>
                </a:solidFill>
              </a:rPr>
              <a:t>Danielle Susskind</a:t>
            </a:r>
          </a:p>
          <a:p>
            <a:pPr>
              <a:buFont typeface="Wingdings 2" pitchFamily="18" charset="2"/>
              <a:buNone/>
              <a:defRPr/>
            </a:pPr>
            <a:r>
              <a:rPr lang="en-US" sz="2400" i="1" dirty="0" smtClean="0">
                <a:solidFill>
                  <a:schemeClr val="tx1"/>
                </a:solidFill>
              </a:rPr>
              <a:t>University System of Maryland</a:t>
            </a:r>
          </a:p>
          <a:p>
            <a:pPr>
              <a:buFont typeface="Wingdings 2" pitchFamily="18" charset="2"/>
              <a:buNone/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dsusskind@usmd.edu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8DB95-9853-4B8C-A3BE-716D0B1015EC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795</TotalTime>
  <Words>1542</Words>
  <Application>Microsoft Office PowerPoint</Application>
  <PresentationFormat>On-screen Show (4:3)</PresentationFormat>
  <Paragraphs>260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Constantia</vt:lpstr>
      <vt:lpstr>Wingdings 2</vt:lpstr>
      <vt:lpstr>Wingdings</vt:lpstr>
      <vt:lpstr>Times New Roman</vt:lpstr>
      <vt:lpstr>Flow</vt:lpstr>
      <vt:lpstr>Simplifying the Complex: Creating Transparent Evaluation in Multi-institutional Education Partnerships</vt:lpstr>
      <vt:lpstr>Slide 2</vt:lpstr>
      <vt:lpstr>University System of Maryland  P-20 Partnership Projects</vt:lpstr>
      <vt:lpstr>Transparent Evaluation</vt:lpstr>
      <vt:lpstr>Creating Transparency in Evaluation</vt:lpstr>
      <vt:lpstr>Partnerships</vt:lpstr>
      <vt:lpstr>Partnership Contexts </vt:lpstr>
      <vt:lpstr>Slide 8</vt:lpstr>
      <vt:lpstr>Lessons learned across projects…</vt:lpstr>
      <vt:lpstr>   Implementation Challenges:    Series of Iterative Polemics</vt:lpstr>
      <vt:lpstr>Polemics of Iterative Implementation</vt:lpstr>
      <vt:lpstr>Polemics of Iterative Implementation</vt:lpstr>
      <vt:lpstr>Polemics of Iterative Implementation</vt:lpstr>
      <vt:lpstr>Implementation Challenges:  A Series of Iterative Polemics continued…</vt:lpstr>
      <vt:lpstr>Implementation Challenges:  A Series of Iterative Polemics continued…</vt:lpstr>
      <vt:lpstr>Bibliography </vt:lpstr>
      <vt:lpstr>Contact Information</vt:lpstr>
    </vt:vector>
  </TitlesOfParts>
  <Company>University System of Maryland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Simplifying the Complex: Creating Transparent Evaluation in Multi-institutional Education Partnerships</dc:title>
  <dc:creator>Danielle Susskind</dc:creator>
  <cp:lastModifiedBy>Dewayne</cp:lastModifiedBy>
  <cp:revision>79</cp:revision>
  <dcterms:created xsi:type="dcterms:W3CDTF">2010-11-08T21:14:55Z</dcterms:created>
  <dcterms:modified xsi:type="dcterms:W3CDTF">2010-11-09T21:40:18Z</dcterms:modified>
</cp:coreProperties>
</file>